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3"/>
  </p:notesMasterIdLst>
  <p:sldIdLst>
    <p:sldId id="256" r:id="rId2"/>
    <p:sldId id="280" r:id="rId3"/>
    <p:sldId id="268" r:id="rId4"/>
    <p:sldId id="272" r:id="rId5"/>
    <p:sldId id="277" r:id="rId6"/>
    <p:sldId id="290" r:id="rId7"/>
    <p:sldId id="273" r:id="rId8"/>
    <p:sldId id="291" r:id="rId9"/>
    <p:sldId id="258" r:id="rId10"/>
    <p:sldId id="292" r:id="rId11"/>
    <p:sldId id="269" r:id="rId12"/>
    <p:sldId id="259" r:id="rId13"/>
    <p:sldId id="260" r:id="rId14"/>
    <p:sldId id="261" r:id="rId15"/>
    <p:sldId id="262" r:id="rId16"/>
    <p:sldId id="288" r:id="rId17"/>
    <p:sldId id="289" r:id="rId18"/>
    <p:sldId id="285" r:id="rId19"/>
    <p:sldId id="286" r:id="rId20"/>
    <p:sldId id="284" r:id="rId21"/>
    <p:sldId id="287" r:id="rId22"/>
    <p:sldId id="281" r:id="rId23"/>
    <p:sldId id="270" r:id="rId24"/>
    <p:sldId id="274" r:id="rId25"/>
    <p:sldId id="278" r:id="rId26"/>
    <p:sldId id="266" r:id="rId27"/>
    <p:sldId id="275" r:id="rId28"/>
    <p:sldId id="267" r:id="rId29"/>
    <p:sldId id="271" r:id="rId30"/>
    <p:sldId id="282" r:id="rId31"/>
    <p:sldId id="283"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93B5"/>
    <a:srgbClr val="2990C2"/>
    <a:srgbClr val="CEEDF7"/>
    <a:srgbClr val="33C5F3"/>
    <a:srgbClr val="00B0F0"/>
    <a:srgbClr val="0A2C36"/>
    <a:srgbClr val="175F76"/>
    <a:srgbClr val="B2732C"/>
    <a:srgbClr val="37758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17" autoAdjust="0"/>
    <p:restoredTop sz="94434" autoAdjust="0"/>
  </p:normalViewPr>
  <p:slideViewPr>
    <p:cSldViewPr snapToGrid="0">
      <p:cViewPr varScale="1">
        <p:scale>
          <a:sx n="145" d="100"/>
          <a:sy n="145" d="100"/>
        </p:scale>
        <p:origin x="438" y="1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070936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77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397960b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397960b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135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397960b4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7397960b4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03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397960b4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7397960b4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994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397960b4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397960b4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5453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3b62e5c3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3b62e5c3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692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3b62e5c3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3b62e5c3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0350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397960b4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397960b4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6032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397960b4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397960b4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229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397960b4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397960b4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604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397960b4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397960b4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170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3699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397960b4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7397960b4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161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3b62e5c3a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83b62e5c3a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450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3b62e5c3a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83b62e5c3a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088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3b62e5c3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3b62e5c3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9943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3b62e5c3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3b62e5c3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868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3b62e5c3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3b62e5c3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3129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3b62e5c3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3b62e5c3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0972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609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015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3b62e5c3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83b62e5c3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615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3b62e5c3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83b62e5c3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595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83b62e5c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83b62e5c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622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83b62e5c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83b62e5c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485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83b62e5c3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83b62e5c3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3012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tx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4.jp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microsoft.com/office/2007/relationships/hdphoto" Target="../media/hdphoto1.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3.svg"/><Relationship Id="rId3" Type="http://schemas.openxmlformats.org/officeDocument/2006/relationships/image" Target="../media/image1.PNG"/><Relationship Id="rId7" Type="http://schemas.openxmlformats.org/officeDocument/2006/relationships/image" Target="../media/image7.svg"/><Relationship Id="rId12"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9.svg"/><Relationship Id="rId1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JPG"/><Relationship Id="rId5" Type="http://schemas.microsoft.com/office/2007/relationships/hdphoto" Target="../media/hdphoto1.wdp"/><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jpeg"/><Relationship Id="rId5" Type="http://schemas.microsoft.com/office/2007/relationships/hdphoto" Target="../media/hdphoto1.wdp"/><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0.png"/><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2.wdp"/><Relationship Id="rId9"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3.jp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1.PNG"/><Relationship Id="rId7" Type="http://schemas.openxmlformats.org/officeDocument/2006/relationships/image" Target="../media/image35.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jpg"/><Relationship Id="rId5" Type="http://schemas.microsoft.com/office/2007/relationships/hdphoto" Target="../media/hdphoto1.wdp"/><Relationship Id="rId10" Type="http://schemas.openxmlformats.org/officeDocument/2006/relationships/image" Target="../media/image38.jpg"/><Relationship Id="rId4" Type="http://schemas.openxmlformats.org/officeDocument/2006/relationships/image" Target="../media/image11.png"/><Relationship Id="rId9" Type="http://schemas.openxmlformats.org/officeDocument/2006/relationships/image" Target="../media/image37.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9.jpg"/><Relationship Id="rId11" Type="http://schemas.openxmlformats.org/officeDocument/2006/relationships/image" Target="../media/image44.jpg"/><Relationship Id="rId5" Type="http://schemas.microsoft.com/office/2007/relationships/hdphoto" Target="../media/hdphoto1.wdp"/><Relationship Id="rId10" Type="http://schemas.openxmlformats.org/officeDocument/2006/relationships/image" Target="../media/image43.png"/><Relationship Id="rId4" Type="http://schemas.openxmlformats.org/officeDocument/2006/relationships/image" Target="../media/image11.png"/><Relationship Id="rId9"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PNG"/><Relationship Id="rId3" Type="http://schemas.openxmlformats.org/officeDocument/2006/relationships/image" Target="../media/image11.png"/><Relationship Id="rId7" Type="http://schemas.openxmlformats.org/officeDocument/2006/relationships/image" Target="../media/image48.png"/><Relationship Id="rId12" Type="http://schemas.openxmlformats.org/officeDocument/2006/relationships/image" Target="../media/image27.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svg"/><Relationship Id="rId11" Type="http://schemas.openxmlformats.org/officeDocument/2006/relationships/image" Target="../media/image50.png"/><Relationship Id="rId5" Type="http://schemas.openxmlformats.org/officeDocument/2006/relationships/image" Target="../media/image47.png"/><Relationship Id="rId10" Type="http://schemas.openxmlformats.org/officeDocument/2006/relationships/image" Target="../media/image25.svg"/><Relationship Id="rId4" Type="http://schemas.microsoft.com/office/2007/relationships/hdphoto" Target="../media/hdphoto1.wdp"/><Relationship Id="rId9"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altaveu.com/documents/covid19predictionpaper20200426.pdf" TargetMode="External"/><Relationship Id="rId5" Type="http://schemas.openxmlformats.org/officeDocument/2006/relationships/hyperlink" Target="https://www.forbes.com/sites/bernardmarr/2020/04/09/the-vital-role-of-big-data-in-the-fight-against-coronavirus/#645c47d43806" TargetMode="External"/><Relationship Id="rId4" Type="http://schemas.openxmlformats.org/officeDocument/2006/relationships/hyperlink" Target="https://www.bbc.com/news/technology-5212074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towardsdatascience.com/which-countries-react-similar-to-covid-19-machine-learning-provides-the-answer-5971ec2f6f31" TargetMode="External"/><Relationship Id="rId4" Type="http://schemas.openxmlformats.org/officeDocument/2006/relationships/hyperlink" Target="https://medium.com/@ali_razavian/covid-19-from-a-data-scientists-perspective-95bd4e84843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3"/>
        <p:cNvGrpSpPr/>
        <p:nvPr/>
      </p:nvGrpSpPr>
      <p:grpSpPr>
        <a:xfrm>
          <a:off x="0" y="0"/>
          <a:ext cx="0" cy="0"/>
          <a:chOff x="0" y="0"/>
          <a:chExt cx="0" cy="0"/>
        </a:xfrm>
      </p:grpSpPr>
      <p:sp>
        <p:nvSpPr>
          <p:cNvPr id="2" name="Right Triangle 1"/>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1532" y="2185159"/>
            <a:ext cx="2914286" cy="600000"/>
          </a:xfrm>
          <a:prstGeom prst="rect">
            <a:avLst/>
          </a:prstGeom>
        </p:spPr>
      </p:pic>
      <p:sp>
        <p:nvSpPr>
          <p:cNvPr id="6" name="Right Triangle 5"/>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smtClean="0">
                <a:solidFill>
                  <a:schemeClr val="bg1"/>
                </a:solidFill>
                <a:latin typeface="Bahnschrift" panose="020B0502040204020203" pitchFamily="34" charset="0"/>
              </a:rPr>
              <a:t>Features of BengalHUB</a:t>
            </a:r>
            <a:endParaRPr sz="3000" b="1" dirty="0">
              <a:solidFill>
                <a:schemeClr val="bg1"/>
              </a:solidFill>
              <a:latin typeface="Bahnschrift" panose="020B0502040204020203" pitchFamily="34" charset="0"/>
            </a:endParaRPr>
          </a:p>
        </p:txBody>
      </p:sp>
      <p:sp>
        <p:nvSpPr>
          <p:cNvPr id="4" name="Right Triangle 3"/>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1325" y="4580296"/>
            <a:ext cx="1188600" cy="24471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4" y="0"/>
            <a:ext cx="1686094" cy="565744"/>
          </a:xfrm>
          <a:prstGeom prst="rect">
            <a:avLst/>
          </a:prstGeom>
        </p:spPr>
      </p:pic>
      <p:sp>
        <p:nvSpPr>
          <p:cNvPr id="12" name="Rounded Rectangle 11"/>
          <p:cNvSpPr/>
          <p:nvPr/>
        </p:nvSpPr>
        <p:spPr>
          <a:xfrm>
            <a:off x="3434353" y="1164588"/>
            <a:ext cx="5445572" cy="3336772"/>
          </a:xfrm>
          <a:prstGeom prst="roundRect">
            <a:avLst/>
          </a:prstGeom>
          <a:solidFill>
            <a:schemeClr val="tx1"/>
          </a:solidFill>
          <a:ln>
            <a:solidFill>
              <a:srgbClr val="2093B5"/>
            </a:solidFill>
            <a:prstDash val="dash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3434353" y="1306811"/>
            <a:ext cx="5514651" cy="3323987"/>
          </a:xfrm>
          <a:prstGeom prst="rect">
            <a:avLst/>
          </a:prstGeom>
          <a:noFill/>
        </p:spPr>
        <p:txBody>
          <a:bodyPr wrap="none" lIns="91440" tIns="45720" rIns="91440" bIns="45720">
            <a:spAutoFit/>
          </a:bodyPr>
          <a:lstStyle/>
          <a:p>
            <a:pPr marL="285750" indent="-285750" algn="just" fontAlgn="base">
              <a:lnSpc>
                <a:spcPct val="150000"/>
              </a:lnSpc>
              <a:buFont typeface="Arial" panose="020B0604020202020204" pitchFamily="34" charset="0"/>
              <a:buChar char="•"/>
            </a:pPr>
            <a:r>
              <a:rPr lang="en-GB" b="1" dirty="0">
                <a:solidFill>
                  <a:srgbClr val="2093B5"/>
                </a:solidFill>
                <a:latin typeface="Bahnschrift" panose="020B0502040204020203" pitchFamily="34" charset="0"/>
              </a:rPr>
              <a:t>Predict time period of this Covid-19 pandemic</a:t>
            </a:r>
          </a:p>
          <a:p>
            <a:pPr marL="285750" indent="-285750" algn="just" fontAlgn="base">
              <a:lnSpc>
                <a:spcPct val="150000"/>
              </a:lnSpc>
              <a:buFont typeface="Arial" panose="020B0604020202020204" pitchFamily="34" charset="0"/>
              <a:buChar char="•"/>
            </a:pPr>
            <a:r>
              <a:rPr lang="en-GB" b="1" dirty="0">
                <a:solidFill>
                  <a:srgbClr val="2093B5"/>
                </a:solidFill>
                <a:latin typeface="Bahnschrift" panose="020B0502040204020203" pitchFamily="34" charset="0"/>
              </a:rPr>
              <a:t>Forecast on Bangladesh future Covid-19 positives cases.</a:t>
            </a:r>
          </a:p>
          <a:p>
            <a:pPr marL="285750" indent="-285750" algn="just" fontAlgn="base">
              <a:lnSpc>
                <a:spcPct val="150000"/>
              </a:lnSpc>
              <a:buFont typeface="Arial" panose="020B0604020202020204" pitchFamily="34" charset="0"/>
              <a:buChar char="•"/>
            </a:pPr>
            <a:r>
              <a:rPr lang="en-GB" b="1" dirty="0">
                <a:solidFill>
                  <a:srgbClr val="2093B5"/>
                </a:solidFill>
                <a:latin typeface="Bahnschrift" panose="020B0502040204020203" pitchFamily="34" charset="0"/>
              </a:rPr>
              <a:t>Find effect of Covid-19 on different age groups</a:t>
            </a:r>
          </a:p>
          <a:p>
            <a:pPr marL="285750" indent="-285750" algn="just" fontAlgn="base">
              <a:lnSpc>
                <a:spcPct val="150000"/>
              </a:lnSpc>
              <a:buFont typeface="Arial" panose="020B0604020202020204" pitchFamily="34" charset="0"/>
              <a:buChar char="•"/>
            </a:pPr>
            <a:r>
              <a:rPr lang="en-GB" b="1" dirty="0">
                <a:solidFill>
                  <a:srgbClr val="2093B5"/>
                </a:solidFill>
                <a:latin typeface="Bahnschrift" panose="020B0502040204020203" pitchFamily="34" charset="0"/>
              </a:rPr>
              <a:t>Analysis on appropriate quarantine rules in </a:t>
            </a:r>
            <a:r>
              <a:rPr lang="en-GB" b="1" dirty="0" smtClean="0">
                <a:solidFill>
                  <a:srgbClr val="2093B5"/>
                </a:solidFill>
                <a:latin typeface="Bahnschrift" panose="020B0502040204020203" pitchFamily="34" charset="0"/>
              </a:rPr>
              <a:t>Bangladesh </a:t>
            </a:r>
            <a:r>
              <a:rPr lang="en-GB" b="1" dirty="0">
                <a:solidFill>
                  <a:srgbClr val="2093B5"/>
                </a:solidFill>
                <a:latin typeface="Bahnschrift" panose="020B0502040204020203" pitchFamily="34" charset="0"/>
              </a:rPr>
              <a:t>context.</a:t>
            </a:r>
          </a:p>
          <a:p>
            <a:pPr marL="285750" indent="-285750" algn="just" fontAlgn="base">
              <a:lnSpc>
                <a:spcPct val="150000"/>
              </a:lnSpc>
              <a:buFont typeface="Arial" panose="020B0604020202020204" pitchFamily="34" charset="0"/>
              <a:buChar char="•"/>
            </a:pPr>
            <a:r>
              <a:rPr lang="en-GB" b="1" dirty="0">
                <a:solidFill>
                  <a:srgbClr val="2093B5"/>
                </a:solidFill>
                <a:latin typeface="Bahnschrift" panose="020B0502040204020203" pitchFamily="34" charset="0"/>
              </a:rPr>
              <a:t>Predicting patients condition to assist the doctors</a:t>
            </a:r>
          </a:p>
          <a:p>
            <a:pPr marL="285750" indent="-285750" algn="just" fontAlgn="base">
              <a:lnSpc>
                <a:spcPct val="150000"/>
              </a:lnSpc>
              <a:buFont typeface="Arial" panose="020B0604020202020204" pitchFamily="34" charset="0"/>
              <a:buChar char="•"/>
            </a:pPr>
            <a:r>
              <a:rPr lang="en-GB" b="1" dirty="0">
                <a:solidFill>
                  <a:srgbClr val="2093B5"/>
                </a:solidFill>
                <a:latin typeface="Bahnschrift" panose="020B0502040204020203" pitchFamily="34" charset="0"/>
              </a:rPr>
              <a:t>Estimating the appropriate number of tests for our country</a:t>
            </a:r>
          </a:p>
          <a:p>
            <a:pPr marL="285750" indent="-285750" algn="just" fontAlgn="base">
              <a:lnSpc>
                <a:spcPct val="150000"/>
              </a:lnSpc>
              <a:buFont typeface="Arial" panose="020B0604020202020204" pitchFamily="34" charset="0"/>
              <a:buChar char="•"/>
            </a:pPr>
            <a:r>
              <a:rPr lang="en-GB" b="1" dirty="0">
                <a:solidFill>
                  <a:srgbClr val="2093B5"/>
                </a:solidFill>
                <a:latin typeface="Bahnschrift" panose="020B0502040204020203" pitchFamily="34" charset="0"/>
              </a:rPr>
              <a:t>Finding effective tactics to win the battle with data analytics</a:t>
            </a:r>
          </a:p>
          <a:p>
            <a:pPr marL="285750" indent="-285750" algn="just" fontAlgn="base">
              <a:lnSpc>
                <a:spcPct val="150000"/>
              </a:lnSpc>
              <a:buFont typeface="Arial" panose="020B0604020202020204" pitchFamily="34" charset="0"/>
              <a:buChar char="•"/>
            </a:pPr>
            <a:r>
              <a:rPr lang="en-GB" b="1" dirty="0">
                <a:solidFill>
                  <a:srgbClr val="2093B5"/>
                </a:solidFill>
                <a:latin typeface="Bahnschrift" panose="020B0502040204020203" pitchFamily="34" charset="0"/>
              </a:rPr>
              <a:t>Research on preventing future pandemics</a:t>
            </a:r>
          </a:p>
          <a:p>
            <a:pPr marL="285750" indent="-285750" algn="just" fontAlgn="base">
              <a:lnSpc>
                <a:spcPct val="150000"/>
              </a:lnSpc>
              <a:buFont typeface="Arial" panose="020B0604020202020204" pitchFamily="34" charset="0"/>
              <a:buChar char="•"/>
            </a:pPr>
            <a:r>
              <a:rPr lang="en-GB" b="1" dirty="0">
                <a:solidFill>
                  <a:srgbClr val="2093B5"/>
                </a:solidFill>
                <a:latin typeface="Bahnschrift" panose="020B0502040204020203" pitchFamily="34" charset="0"/>
              </a:rPr>
              <a:t>Data driven comparative analysis of </a:t>
            </a:r>
            <a:r>
              <a:rPr lang="en-GB" b="1" dirty="0" err="1">
                <a:solidFill>
                  <a:srgbClr val="2093B5"/>
                </a:solidFill>
                <a:latin typeface="Bahnschrift" panose="020B0502040204020203" pitchFamily="34" charset="0"/>
              </a:rPr>
              <a:t>bangladesh</a:t>
            </a:r>
            <a:endParaRPr lang="en-GB" b="1" dirty="0">
              <a:solidFill>
                <a:srgbClr val="2093B5"/>
              </a:solidFill>
              <a:latin typeface="Bahnschrift" panose="020B0502040204020203" pitchFamily="34" charset="0"/>
            </a:endParaRPr>
          </a:p>
          <a:p>
            <a:pPr marL="171450" indent="-171450" algn="just">
              <a:lnSpc>
                <a:spcPct val="150000"/>
              </a:lnSpc>
              <a:buClr>
                <a:srgbClr val="175F76"/>
              </a:buClr>
              <a:buFont typeface="Arial" panose="020B0604020202020204" pitchFamily="34" charset="0"/>
              <a:buChar char="•"/>
            </a:pPr>
            <a:endParaRPr lang="en-GB" b="1" dirty="0" smtClean="0">
              <a:ln w="0"/>
              <a:solidFill>
                <a:srgbClr val="2990C2"/>
              </a:solidFill>
              <a:latin typeface="Bahnschrift" panose="020B0502040204020203" pitchFamily="34" charset="0"/>
            </a:endParaRPr>
          </a:p>
        </p:txBody>
      </p:sp>
      <p:sp>
        <p:nvSpPr>
          <p:cNvPr id="11" name="Rounded Rectangle 10"/>
          <p:cNvSpPr/>
          <p:nvPr/>
        </p:nvSpPr>
        <p:spPr>
          <a:xfrm>
            <a:off x="215728" y="1164588"/>
            <a:ext cx="3149546" cy="3336772"/>
          </a:xfrm>
          <a:prstGeom prst="roundRect">
            <a:avLst/>
          </a:prstGeom>
          <a:solidFill>
            <a:schemeClr val="tx1"/>
          </a:solidFill>
          <a:ln>
            <a:solidFill>
              <a:srgbClr val="2093B5"/>
            </a:solidFill>
            <a:prstDash val="dash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latin typeface="Bahnschrift" panose="020B0502040204020203" pitchFamily="34" charset="0"/>
              </a:rPr>
              <a:t>With the help of </a:t>
            </a:r>
            <a:r>
              <a:rPr lang="en-GB" b="1" dirty="0">
                <a:latin typeface="Bahnschrift" panose="020B0502040204020203" pitchFamily="34" charset="0"/>
              </a:rPr>
              <a:t>a2i(Access to Information)</a:t>
            </a:r>
            <a:r>
              <a:rPr lang="en-GB" dirty="0">
                <a:latin typeface="Bahnschrift" panose="020B0502040204020203" pitchFamily="34" charset="0"/>
              </a:rPr>
              <a:t> if we have access to different types of Covid-19 data, we can build some future prediction models to help our nation come out from this pandemic. Models willing to make:</a:t>
            </a:r>
            <a:endParaRPr lang="en-GB" dirty="0">
              <a:latin typeface="Bahnschrift" panose="020B0502040204020203" pitchFamily="34" charset="0"/>
            </a:endParaRPr>
          </a:p>
          <a:p>
            <a:r>
              <a:rPr lang="en-GB" dirty="0"/>
              <a:t/>
            </a:r>
            <a:br>
              <a:rPr lang="en-GB" dirty="0"/>
            </a:br>
            <a:endParaRPr lang="en-US" dirty="0"/>
          </a:p>
        </p:txBody>
      </p:sp>
    </p:spTree>
    <p:extLst>
      <p:ext uri="{BB962C8B-B14F-4D97-AF65-F5344CB8AC3E}">
        <p14:creationId xmlns:p14="http://schemas.microsoft.com/office/powerpoint/2010/main" val="4237249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solidFill>
                  <a:schemeClr val="bg1"/>
                </a:solidFill>
                <a:latin typeface="Bahnschrift" panose="020B0502040204020203" pitchFamily="34" charset="0"/>
              </a:rPr>
              <a:t>Feature</a:t>
            </a:r>
            <a:endParaRPr sz="3000" b="1" dirty="0">
              <a:solidFill>
                <a:schemeClr val="bg1"/>
              </a:solidFill>
              <a:latin typeface="Bahnschrift" panose="020B0502040204020203" pitchFamily="34" charset="0"/>
            </a:endParaRPr>
          </a:p>
        </p:txBody>
      </p:sp>
      <p:sp>
        <p:nvSpPr>
          <p:cNvPr id="67" name="Google Shape;67;p15"/>
          <p:cNvSpPr txBox="1">
            <a:spLocks noGrp="1"/>
          </p:cNvSpPr>
          <p:nvPr>
            <p:ph type="body" idx="1"/>
          </p:nvPr>
        </p:nvSpPr>
        <p:spPr>
          <a:xfrm>
            <a:off x="1234846" y="1597661"/>
            <a:ext cx="6953190" cy="1054100"/>
          </a:xfrm>
          <a:prstGeom prst="rect">
            <a:avLst/>
          </a:prstGeom>
        </p:spPr>
        <p:txBody>
          <a:bodyPr spcFirstLastPara="1" wrap="square" lIns="91425" tIns="91425" rIns="91425" bIns="91425" anchor="t" anchorCtr="0">
            <a:noAutofit/>
          </a:bodyPr>
          <a:lstStyle/>
          <a:p>
            <a:pPr marL="457200" lvl="0" indent="-342900" algn="just" rtl="0">
              <a:lnSpc>
                <a:spcPct val="150000"/>
              </a:lnSpc>
              <a:spcBef>
                <a:spcPts val="0"/>
              </a:spcBef>
              <a:spcAft>
                <a:spcPts val="0"/>
              </a:spcAft>
              <a:buClr>
                <a:schemeClr val="bg1"/>
              </a:buClr>
              <a:buSzPts val="1800"/>
              <a:buChar char="●"/>
            </a:pPr>
            <a:r>
              <a:rPr lang="en" b="1" dirty="0" smtClean="0">
                <a:solidFill>
                  <a:srgbClr val="27B1DA"/>
                </a:solidFill>
                <a:latin typeface="Bahnschrift" panose="020B0502040204020203" pitchFamily="34" charset="0"/>
              </a:rPr>
              <a:t>Doctor or nurse</a:t>
            </a:r>
            <a:r>
              <a:rPr lang="en" dirty="0" smtClean="0">
                <a:solidFill>
                  <a:schemeClr val="bg1"/>
                </a:solidFill>
                <a:latin typeface="Bahnschrift" panose="020B0502040204020203" pitchFamily="34" charset="0"/>
              </a:rPr>
              <a:t> 	can monitor patient using this robot.</a:t>
            </a:r>
            <a:endParaRPr dirty="0" smtClean="0">
              <a:solidFill>
                <a:schemeClr val="bg1"/>
              </a:solidFill>
              <a:latin typeface="Bahnschrift" panose="020B0502040204020203" pitchFamily="34" charset="0"/>
            </a:endParaRPr>
          </a:p>
          <a:p>
            <a:pPr marL="457200" lvl="0" indent="-342900" algn="just" rtl="0">
              <a:lnSpc>
                <a:spcPct val="150000"/>
              </a:lnSpc>
              <a:spcBef>
                <a:spcPts val="0"/>
              </a:spcBef>
              <a:spcAft>
                <a:spcPts val="0"/>
              </a:spcAft>
              <a:buClr>
                <a:schemeClr val="bg1"/>
              </a:buClr>
              <a:buSzPts val="1800"/>
              <a:buChar char="●"/>
            </a:pPr>
            <a:r>
              <a:rPr lang="en" b="1" dirty="0" smtClean="0">
                <a:solidFill>
                  <a:srgbClr val="27B1DA"/>
                </a:solidFill>
                <a:latin typeface="Bahnschrift" panose="020B0502040204020203" pitchFamily="34" charset="0"/>
              </a:rPr>
              <a:t>All feature		</a:t>
            </a:r>
            <a:r>
              <a:rPr lang="en" dirty="0" smtClean="0">
                <a:solidFill>
                  <a:schemeClr val="bg1"/>
                </a:solidFill>
                <a:latin typeface="Bahnschrift" panose="020B0502040204020203" pitchFamily="34" charset="0"/>
              </a:rPr>
              <a:t> in one robot and it can be replaceable. </a:t>
            </a:r>
            <a:endParaRPr dirty="0">
              <a:solidFill>
                <a:schemeClr val="bg1"/>
              </a:solidFill>
              <a:latin typeface="Bahnschrift" panose="020B0502040204020203" pitchFamily="34" charset="0"/>
            </a:endParaRPr>
          </a:p>
        </p:txBody>
      </p:sp>
      <p:sp>
        <p:nvSpPr>
          <p:cNvPr id="4" name="Right Triangle 3"/>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1325" y="4580296"/>
            <a:ext cx="1188600" cy="244712"/>
          </a:xfrm>
          <a:prstGeom prst="rect">
            <a:avLst/>
          </a:prstGeom>
        </p:spPr>
      </p:pic>
      <p:sp>
        <p:nvSpPr>
          <p:cNvPr id="2" name="Rectangle 1"/>
          <p:cNvSpPr/>
          <p:nvPr/>
        </p:nvSpPr>
        <p:spPr>
          <a:xfrm>
            <a:off x="1234846" y="2462865"/>
            <a:ext cx="6804254" cy="451534"/>
          </a:xfrm>
          <a:prstGeom prst="rect">
            <a:avLst/>
          </a:prstGeom>
        </p:spPr>
        <p:txBody>
          <a:bodyPr wrap="square">
            <a:spAutoFit/>
          </a:bodyPr>
          <a:lstStyle/>
          <a:p>
            <a:pPr marL="457200" lvl="0" indent="-342900" algn="just">
              <a:lnSpc>
                <a:spcPct val="150000"/>
              </a:lnSpc>
              <a:buSzPts val="1800"/>
              <a:buChar char="●"/>
            </a:pPr>
            <a:r>
              <a:rPr lang="en-GB" sz="1800" b="1" dirty="0" smtClean="0">
                <a:solidFill>
                  <a:srgbClr val="27B1DA"/>
                </a:solidFill>
                <a:latin typeface="Bahnschrift" panose="020B0502040204020203" pitchFamily="34" charset="0"/>
              </a:rPr>
              <a:t>For disinfection 	</a:t>
            </a:r>
            <a:r>
              <a:rPr lang="en-GB" sz="1800" dirty="0" smtClean="0">
                <a:solidFill>
                  <a:schemeClr val="bg1"/>
                </a:solidFill>
                <a:latin typeface="Bahnschrift" panose="020B0502040204020203" pitchFamily="34" charset="0"/>
              </a:rPr>
              <a:t>it can be use in </a:t>
            </a:r>
          </a:p>
        </p:txBody>
      </p:sp>
      <p:sp>
        <p:nvSpPr>
          <p:cNvPr id="3" name="Rounded Rectangle 2"/>
          <p:cNvSpPr/>
          <p:nvPr/>
        </p:nvSpPr>
        <p:spPr>
          <a:xfrm>
            <a:off x="1485900" y="3369103"/>
            <a:ext cx="2651760" cy="423911"/>
          </a:xfrm>
          <a:prstGeom prst="roundRect">
            <a:avLst/>
          </a:prstGeom>
          <a:noFill/>
          <a:ln w="28575">
            <a:solidFill>
              <a:srgbClr val="37758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5070045" y="3369103"/>
            <a:ext cx="2651760" cy="423911"/>
          </a:xfrm>
          <a:prstGeom prst="roundRect">
            <a:avLst/>
          </a:prstGeom>
          <a:noFill/>
          <a:ln w="28575">
            <a:solidFill>
              <a:srgbClr val="37758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623794" y="3427169"/>
            <a:ext cx="2375971" cy="307777"/>
          </a:xfrm>
          <a:prstGeom prst="rect">
            <a:avLst/>
          </a:prstGeom>
        </p:spPr>
        <p:txBody>
          <a:bodyPr wrap="none">
            <a:spAutoFit/>
          </a:bodyPr>
          <a:lstStyle/>
          <a:p>
            <a:r>
              <a:rPr lang="en-GB" dirty="0">
                <a:solidFill>
                  <a:schemeClr val="bg1"/>
                </a:solidFill>
                <a:latin typeface="Bahnschrift" panose="020B0502040204020203" pitchFamily="34" charset="0"/>
              </a:rPr>
              <a:t>Indoor (Hospital, office etc.) </a:t>
            </a:r>
            <a:endParaRPr lang="en-US" dirty="0"/>
          </a:p>
        </p:txBody>
      </p:sp>
      <p:sp>
        <p:nvSpPr>
          <p:cNvPr id="7" name="Rectangle 6"/>
          <p:cNvSpPr/>
          <p:nvPr/>
        </p:nvSpPr>
        <p:spPr>
          <a:xfrm>
            <a:off x="5013332" y="3369103"/>
            <a:ext cx="2765186" cy="415498"/>
          </a:xfrm>
          <a:prstGeom prst="rect">
            <a:avLst/>
          </a:prstGeom>
        </p:spPr>
        <p:txBody>
          <a:bodyPr wrap="square">
            <a:spAutoFit/>
          </a:bodyPr>
          <a:lstStyle/>
          <a:p>
            <a:pPr marL="114300" lvl="0" algn="just">
              <a:lnSpc>
                <a:spcPct val="150000"/>
              </a:lnSpc>
              <a:buSzPts val="1800"/>
            </a:pPr>
            <a:r>
              <a:rPr lang="en-GB" dirty="0">
                <a:solidFill>
                  <a:schemeClr val="bg1"/>
                </a:solidFill>
                <a:latin typeface="Bahnschrift" panose="020B0502040204020203" pitchFamily="34" charset="0"/>
              </a:rPr>
              <a:t>Outdoor (streets, </a:t>
            </a:r>
            <a:r>
              <a:rPr lang="en-GB" dirty="0" smtClean="0">
                <a:solidFill>
                  <a:schemeClr val="bg1"/>
                </a:solidFill>
                <a:latin typeface="Bahnschrift" panose="020B0502040204020203" pitchFamily="34" charset="0"/>
              </a:rPr>
              <a:t>big </a:t>
            </a:r>
            <a:r>
              <a:rPr lang="en-GB" dirty="0">
                <a:solidFill>
                  <a:schemeClr val="bg1"/>
                </a:solidFill>
                <a:latin typeface="Bahnschrift" panose="020B0502040204020203" pitchFamily="34" charset="0"/>
              </a:rPr>
              <a:t>area, etc.)</a:t>
            </a:r>
          </a:p>
        </p:txBody>
      </p:sp>
      <p:sp>
        <p:nvSpPr>
          <p:cNvPr id="14" name="Right Arrow 13"/>
          <p:cNvSpPr/>
          <p:nvPr/>
        </p:nvSpPr>
        <p:spPr>
          <a:xfrm rot="8094117">
            <a:off x="3624812" y="3024485"/>
            <a:ext cx="506663" cy="221322"/>
          </a:xfrm>
          <a:prstGeom prst="rightArrow">
            <a:avLst>
              <a:gd name="adj1" fmla="val 37167"/>
              <a:gd name="adj2" fmla="val 67495"/>
            </a:avLst>
          </a:prstGeom>
          <a:noFill/>
          <a:ln w="19050">
            <a:solidFill>
              <a:srgbClr val="3775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3063459">
            <a:off x="5467827" y="3015449"/>
            <a:ext cx="506663" cy="221322"/>
          </a:xfrm>
          <a:prstGeom prst="rightArrow">
            <a:avLst>
              <a:gd name="adj1" fmla="val 37167"/>
              <a:gd name="adj2" fmla="val 67495"/>
            </a:avLst>
          </a:prstGeom>
          <a:noFill/>
          <a:ln w="19050">
            <a:solidFill>
              <a:srgbClr val="3775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46045" y="61257"/>
            <a:ext cx="1764219" cy="428016"/>
            <a:chOff x="0" y="32473"/>
            <a:chExt cx="1608372" cy="428016"/>
          </a:xfrm>
        </p:grpSpPr>
        <p:sp>
          <p:nvSpPr>
            <p:cNvPr id="20" name="Google Shape;54;p13"/>
            <p:cNvSpPr txBox="1">
              <a:spLocks/>
            </p:cNvSpPr>
            <p:nvPr/>
          </p:nvSpPr>
          <p:spPr>
            <a:xfrm>
              <a:off x="509777" y="138897"/>
              <a:ext cx="1098595" cy="2847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200" dirty="0">
                  <a:solidFill>
                    <a:srgbClr val="0A2C36"/>
                  </a:solidFill>
                  <a:latin typeface="Bahnschrift" panose="020B0502040204020203" pitchFamily="34" charset="0"/>
                </a:rPr>
                <a:t>N</a:t>
              </a:r>
              <a:r>
                <a:rPr lang="en" sz="1200" dirty="0">
                  <a:solidFill>
                    <a:srgbClr val="175F76"/>
                  </a:solidFill>
                  <a:latin typeface="Bahnschrift" panose="020B0502040204020203" pitchFamily="34" charset="0"/>
                </a:rPr>
                <a:t>IG</a:t>
              </a:r>
              <a:r>
                <a:rPr lang="en" sz="1200" dirty="0">
                  <a:solidFill>
                    <a:srgbClr val="2093B5"/>
                  </a:solidFill>
                  <a:latin typeface="Bahnschrift" panose="020B0502040204020203" pitchFamily="34" charset="0"/>
                </a:rPr>
                <a:t>HT</a:t>
              </a:r>
              <a:r>
                <a:rPr lang="en" sz="1200" dirty="0">
                  <a:solidFill>
                    <a:srgbClr val="28B1DA"/>
                  </a:solidFill>
                  <a:latin typeface="Bahnschrift" panose="020B0502040204020203" pitchFamily="34" charset="0"/>
                </a:rPr>
                <a:t>IN</a:t>
              </a:r>
              <a:r>
                <a:rPr lang="en" sz="1200" dirty="0">
                  <a:solidFill>
                    <a:srgbClr val="33C5F3"/>
                  </a:solidFill>
                  <a:latin typeface="Bahnschrift" panose="020B0502040204020203" pitchFamily="34" charset="0"/>
                </a:rPr>
                <a:t>GA</a:t>
              </a:r>
              <a:r>
                <a:rPr lang="en" sz="1200" dirty="0">
                  <a:solidFill>
                    <a:srgbClr val="B2732C"/>
                  </a:solidFill>
                  <a:latin typeface="Bahnschrift" panose="020B0502040204020203" pitchFamily="34" charset="0"/>
                </a:rPr>
                <a:t>LE</a:t>
              </a:r>
              <a:endParaRPr lang="en-US" sz="1200" dirty="0">
                <a:solidFill>
                  <a:schemeClr val="bg1"/>
                </a:solidFill>
                <a:latin typeface="Bahnschrift" panose="020B0502040204020203" pitchFamily="34" charset="0"/>
              </a:endParaRPr>
            </a:p>
          </p:txBody>
        </p:sp>
        <p:pic>
          <p:nvPicPr>
            <p:cNvPr id="21" name="Picture 20"/>
            <p:cNvPicPr>
              <a:picLocks noChangeAspect="1"/>
            </p:cNvPicPr>
            <p:nvPr/>
          </p:nvPicPr>
          <p:blipFill>
            <a:blip r:embed="rId4">
              <a:extLst>
                <a:ext uri="{BEBA8EAE-BF5A-486C-A8C5-ECC9F3942E4B}">
                  <a14:imgProps xmlns:a14="http://schemas.microsoft.com/office/drawing/2010/main">
                    <a14:imgLayer r:embed="rId5">
                      <a14:imgEffect>
                        <a14:backgroundRemoval t="1731" b="97885" l="10000" r="90000">
                          <a14:foregroundMark x1="24889" y1="9038" x2="24889" y2="9038"/>
                          <a14:foregroundMark x1="76667" y1="9423" x2="76667" y2="9423"/>
                          <a14:foregroundMark x1="41889" y1="47692" x2="41889" y2="47692"/>
                          <a14:foregroundMark x1="58889" y1="48654" x2="58889" y2="48654"/>
                          <a14:foregroundMark x1="40222" y1="76346" x2="40222" y2="7634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32473"/>
              <a:ext cx="667730" cy="428016"/>
            </a:xfrm>
            <a:prstGeom prst="rect">
              <a:avLst/>
            </a:prstGeom>
          </p:spPr>
        </p:pic>
      </p:grpSp>
    </p:spTree>
    <p:extLst>
      <p:ext uri="{BB962C8B-B14F-4D97-AF65-F5344CB8AC3E}">
        <p14:creationId xmlns:p14="http://schemas.microsoft.com/office/powerpoint/2010/main" val="261875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animEffect transition="in" filter="wipe(left)">
                                      <p:cBhvr>
                                        <p:cTn id="7" dur="2000"/>
                                        <p:tgtEl>
                                          <p:spTgt spid="67">
                                            <p:txEl>
                                              <p:pRg st="0" end="0"/>
                                            </p:txEl>
                                          </p:spTgt>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67">
                                            <p:txEl>
                                              <p:pRg st="1" end="1"/>
                                            </p:txEl>
                                          </p:spTgt>
                                        </p:tgtEl>
                                        <p:attrNameLst>
                                          <p:attrName>style.visibility</p:attrName>
                                        </p:attrNameLst>
                                      </p:cBhvr>
                                      <p:to>
                                        <p:strVal val="visible"/>
                                      </p:to>
                                    </p:set>
                                    <p:animEffect transition="in" filter="wipe(left)">
                                      <p:cBhvr>
                                        <p:cTn id="11" dur="2000"/>
                                        <p:tgtEl>
                                          <p:spTgt spid="67">
                                            <p:txEl>
                                              <p:pRg st="1" end="1"/>
                                            </p:txEl>
                                          </p:spTgt>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wipe(left)">
                                      <p:cBhvr>
                                        <p:cTn id="15" dur="2000"/>
                                        <p:tgtEl>
                                          <p:spTgt spid="2">
                                            <p:txEl>
                                              <p:pRg st="0" end="0"/>
                                            </p:txEl>
                                          </p:spTgt>
                                        </p:tgtEl>
                                      </p:cBhvr>
                                    </p:animEffect>
                                  </p:childTnLst>
                                </p:cTn>
                              </p:par>
                            </p:childTnLst>
                          </p:cTn>
                        </p:par>
                        <p:par>
                          <p:cTn id="16" fill="hold">
                            <p:stCondLst>
                              <p:cond delay="6000"/>
                            </p:stCondLst>
                            <p:childTnLst>
                              <p:par>
                                <p:cTn id="17" presetID="2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1000"/>
                                        <p:tgtEl>
                                          <p:spTgt spid="14"/>
                                        </p:tgtEl>
                                      </p:cBhvr>
                                    </p:animEffect>
                                  </p:childTnLst>
                                </p:cTn>
                              </p:par>
                            </p:childTnLst>
                          </p:cTn>
                        </p:par>
                        <p:par>
                          <p:cTn id="20" fill="hold">
                            <p:stCondLst>
                              <p:cond delay="7000"/>
                            </p:stCondLst>
                            <p:childTnLst>
                              <p:par>
                                <p:cTn id="21" presetID="22" presetClass="entr" presetSubtype="1"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up)">
                                      <p:cBhvr>
                                        <p:cTn id="23" dur="1000"/>
                                        <p:tgtEl>
                                          <p:spTgt spid="3"/>
                                        </p:tgtEl>
                                      </p:cBhvr>
                                    </p:animEffect>
                                  </p:childTnLst>
                                </p:cTn>
                              </p:par>
                            </p:childTnLst>
                          </p:cTn>
                        </p:par>
                        <p:par>
                          <p:cTn id="24" fill="hold">
                            <p:stCondLst>
                              <p:cond delay="8000"/>
                            </p:stCondLst>
                            <p:childTnLst>
                              <p:par>
                                <p:cTn id="25" presetID="22" presetClass="entr" presetSubtype="1"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1000"/>
                                        <p:tgtEl>
                                          <p:spTgt spid="6"/>
                                        </p:tgtEl>
                                      </p:cBhvr>
                                    </p:animEffect>
                                  </p:childTnLst>
                                </p:cTn>
                              </p:par>
                            </p:childTnLst>
                          </p:cTn>
                        </p:par>
                        <p:par>
                          <p:cTn id="28" fill="hold">
                            <p:stCondLst>
                              <p:cond delay="9000"/>
                            </p:stCondLst>
                            <p:childTnLst>
                              <p:par>
                                <p:cTn id="29" presetID="22" presetClass="entr" presetSubtype="1"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1000"/>
                                        <p:tgtEl>
                                          <p:spTgt spid="18"/>
                                        </p:tgtEl>
                                      </p:cBhvr>
                                    </p:animEffect>
                                  </p:childTnLst>
                                </p:cTn>
                              </p:par>
                            </p:childTnLst>
                          </p:cTn>
                        </p:par>
                        <p:par>
                          <p:cTn id="32" fill="hold">
                            <p:stCondLst>
                              <p:cond delay="10000"/>
                            </p:stCondLst>
                            <p:childTnLst>
                              <p:par>
                                <p:cTn id="33" presetID="22" presetClass="entr" presetSubtype="1"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1000"/>
                                        <p:tgtEl>
                                          <p:spTgt spid="13"/>
                                        </p:tgtEl>
                                      </p:cBhvr>
                                    </p:animEffect>
                                  </p:childTnLst>
                                </p:cTn>
                              </p:par>
                            </p:childTnLst>
                          </p:cTn>
                        </p:par>
                        <p:par>
                          <p:cTn id="36" fill="hold">
                            <p:stCondLst>
                              <p:cond delay="11000"/>
                            </p:stCondLst>
                            <p:childTnLst>
                              <p:par>
                                <p:cTn id="37" presetID="22" presetClass="entr" presetSubtype="1"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up)">
                                      <p:cBhvr>
                                        <p:cTn id="3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6" grpId="0"/>
      <p:bldP spid="7" grpId="0"/>
      <p:bldP spid="14"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latin typeface="Bahnschrift" panose="020B0502040204020203" pitchFamily="34" charset="0"/>
              </a:rPr>
              <a:t>  Outdoor Disinfection (spray) </a:t>
            </a:r>
            <a:endParaRPr b="1" dirty="0">
              <a:solidFill>
                <a:schemeClr val="bg1"/>
              </a:solidFill>
              <a:latin typeface="Bahnschrift" panose="020B0502040204020203" pitchFamily="34" charset="0"/>
            </a:endParaRPr>
          </a:p>
        </p:txBody>
      </p:sp>
      <p:pic>
        <p:nvPicPr>
          <p:cNvPr id="74" name="Google Shape;74;p16"/>
          <p:cNvPicPr preferRelativeResize="0"/>
          <p:nvPr/>
        </p:nvPicPr>
        <p:blipFill>
          <a:blip r:embed="rId3">
            <a:alphaModFix/>
          </a:blip>
          <a:stretch>
            <a:fillRect/>
          </a:stretch>
        </p:blipFill>
        <p:spPr>
          <a:xfrm>
            <a:off x="203292" y="2253367"/>
            <a:ext cx="2691212" cy="2004533"/>
          </a:xfrm>
          <a:prstGeom prst="ellipse">
            <a:avLst/>
          </a:prstGeom>
          <a:noFill/>
          <a:ln>
            <a:noFill/>
          </a:ln>
        </p:spPr>
      </p:pic>
      <p:sp>
        <p:nvSpPr>
          <p:cNvPr id="6" name="Right Triangle 5"/>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5874"/>
          <a:stretch/>
        </p:blipFill>
        <p:spPr>
          <a:xfrm>
            <a:off x="6223183" y="2147663"/>
            <a:ext cx="2609117" cy="2188271"/>
          </a:xfrm>
          <a:prstGeom prst="ellipse">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6270" y="1381991"/>
            <a:ext cx="2929873" cy="2045364"/>
          </a:xfrm>
          <a:prstGeom prst="ellipse">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700" y="330388"/>
            <a:ext cx="1188600" cy="244712"/>
          </a:xfrm>
          <a:prstGeom prst="rect">
            <a:avLst/>
          </a:prstGeom>
        </p:spPr>
      </p:pic>
      <p:grpSp>
        <p:nvGrpSpPr>
          <p:cNvPr id="16" name="Group 15"/>
          <p:cNvGrpSpPr/>
          <p:nvPr/>
        </p:nvGrpSpPr>
        <p:grpSpPr>
          <a:xfrm>
            <a:off x="3573899" y="3626181"/>
            <a:ext cx="1764219" cy="428016"/>
            <a:chOff x="0" y="32473"/>
            <a:chExt cx="1608372" cy="428016"/>
          </a:xfrm>
        </p:grpSpPr>
        <p:sp>
          <p:nvSpPr>
            <p:cNvPr id="17" name="Google Shape;54;p13"/>
            <p:cNvSpPr txBox="1">
              <a:spLocks/>
            </p:cNvSpPr>
            <p:nvPr/>
          </p:nvSpPr>
          <p:spPr>
            <a:xfrm>
              <a:off x="509777" y="138897"/>
              <a:ext cx="1098595" cy="2847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200" dirty="0">
                  <a:solidFill>
                    <a:srgbClr val="0A2C36"/>
                  </a:solidFill>
                  <a:latin typeface="Bahnschrift" panose="020B0502040204020203" pitchFamily="34" charset="0"/>
                </a:rPr>
                <a:t>N</a:t>
              </a:r>
              <a:r>
                <a:rPr lang="en" sz="1200" dirty="0">
                  <a:solidFill>
                    <a:srgbClr val="175F76"/>
                  </a:solidFill>
                  <a:latin typeface="Bahnschrift" panose="020B0502040204020203" pitchFamily="34" charset="0"/>
                </a:rPr>
                <a:t>IG</a:t>
              </a:r>
              <a:r>
                <a:rPr lang="en" sz="1200" dirty="0">
                  <a:solidFill>
                    <a:srgbClr val="2093B5"/>
                  </a:solidFill>
                  <a:latin typeface="Bahnschrift" panose="020B0502040204020203" pitchFamily="34" charset="0"/>
                </a:rPr>
                <a:t>HT</a:t>
              </a:r>
              <a:r>
                <a:rPr lang="en" sz="1200" dirty="0">
                  <a:solidFill>
                    <a:srgbClr val="28B1DA"/>
                  </a:solidFill>
                  <a:latin typeface="Bahnschrift" panose="020B0502040204020203" pitchFamily="34" charset="0"/>
                </a:rPr>
                <a:t>IN</a:t>
              </a:r>
              <a:r>
                <a:rPr lang="en" sz="1200" dirty="0">
                  <a:solidFill>
                    <a:srgbClr val="33C5F3"/>
                  </a:solidFill>
                  <a:latin typeface="Bahnschrift" panose="020B0502040204020203" pitchFamily="34" charset="0"/>
                </a:rPr>
                <a:t>GA</a:t>
              </a:r>
              <a:r>
                <a:rPr lang="en" sz="1200" dirty="0">
                  <a:solidFill>
                    <a:srgbClr val="B2732C"/>
                  </a:solidFill>
                  <a:latin typeface="Bahnschrift" panose="020B0502040204020203" pitchFamily="34" charset="0"/>
                </a:rPr>
                <a:t>LE</a:t>
              </a:r>
              <a:endParaRPr lang="en-US" sz="1200" dirty="0">
                <a:solidFill>
                  <a:schemeClr val="bg1"/>
                </a:solidFill>
                <a:latin typeface="Bahnschrift" panose="020B0502040204020203" pitchFamily="34" charset="0"/>
              </a:endParaRPr>
            </a:p>
          </p:txBody>
        </p:sp>
        <p:pic>
          <p:nvPicPr>
            <p:cNvPr id="18" name="Picture 17"/>
            <p:cNvPicPr>
              <a:picLocks noChangeAspect="1"/>
            </p:cNvPicPr>
            <p:nvPr/>
          </p:nvPicPr>
          <p:blipFill>
            <a:blip r:embed="rId7">
              <a:extLst>
                <a:ext uri="{BEBA8EAE-BF5A-486C-A8C5-ECC9F3942E4B}">
                  <a14:imgProps xmlns:a14="http://schemas.microsoft.com/office/drawing/2010/main">
                    <a14:imgLayer r:embed="rId8">
                      <a14:imgEffect>
                        <a14:backgroundRemoval t="1731" b="97885" l="10000" r="90000">
                          <a14:foregroundMark x1="24889" y1="9038" x2="24889" y2="9038"/>
                          <a14:foregroundMark x1="76667" y1="9423" x2="76667" y2="9423"/>
                          <a14:foregroundMark x1="41889" y1="47692" x2="41889" y2="47692"/>
                          <a14:foregroundMark x1="58889" y1="48654" x2="58889" y2="48654"/>
                          <a14:foregroundMark x1="40222" y1="76346" x2="40222" y2="7634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32473"/>
              <a:ext cx="667730" cy="428016"/>
            </a:xfrm>
            <a:prstGeom prst="rect">
              <a:avLst/>
            </a:prstGeom>
          </p:spPr>
        </p:pic>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166394"/>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latin typeface="Bahnschrift" panose="020B0502040204020203" pitchFamily="34" charset="0"/>
              </a:rPr>
              <a:t>Indoor disinfection (UVC light)</a:t>
            </a:r>
            <a:endParaRPr b="1" dirty="0">
              <a:solidFill>
                <a:schemeClr val="bg1"/>
              </a:solidFill>
              <a:latin typeface="Bahnschrift" panose="020B0502040204020203" pitchFamily="34" charset="0"/>
            </a:endParaRPr>
          </a:p>
        </p:txBody>
      </p:sp>
      <p:pic>
        <p:nvPicPr>
          <p:cNvPr id="83" name="Google Shape;83;p17"/>
          <p:cNvPicPr preferRelativeResize="0"/>
          <p:nvPr/>
        </p:nvPicPr>
        <p:blipFill>
          <a:blip r:embed="rId3">
            <a:alphaModFix/>
          </a:blip>
          <a:stretch>
            <a:fillRect/>
          </a:stretch>
        </p:blipFill>
        <p:spPr>
          <a:xfrm>
            <a:off x="5849857" y="1758410"/>
            <a:ext cx="2799890" cy="1905759"/>
          </a:xfrm>
          <a:prstGeom prst="ellipse">
            <a:avLst/>
          </a:prstGeom>
          <a:noFill/>
          <a:ln>
            <a:noFill/>
          </a:ln>
        </p:spPr>
      </p:pic>
      <p:sp>
        <p:nvSpPr>
          <p:cNvPr id="6" name="Right Triangle 5"/>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oogle Shape;82;p17"/>
          <p:cNvPicPr preferRelativeResize="0"/>
          <p:nvPr/>
        </p:nvPicPr>
        <p:blipFill>
          <a:blip r:embed="rId4">
            <a:alphaModFix/>
          </a:blip>
          <a:stretch>
            <a:fillRect/>
          </a:stretch>
        </p:blipFill>
        <p:spPr>
          <a:xfrm>
            <a:off x="494253" y="1758411"/>
            <a:ext cx="2799890" cy="1905759"/>
          </a:xfrm>
          <a:prstGeom prst="ellipse">
            <a:avLst/>
          </a:prstGeom>
          <a:noFill/>
          <a:ln>
            <a:noFill/>
          </a:ln>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700" y="330388"/>
            <a:ext cx="1188600" cy="244712"/>
          </a:xfrm>
          <a:prstGeom prst="rect">
            <a:avLst/>
          </a:prstGeom>
        </p:spPr>
      </p:pic>
      <p:grpSp>
        <p:nvGrpSpPr>
          <p:cNvPr id="17" name="Group 16"/>
          <p:cNvGrpSpPr/>
          <p:nvPr/>
        </p:nvGrpSpPr>
        <p:grpSpPr>
          <a:xfrm>
            <a:off x="7284279" y="4575903"/>
            <a:ext cx="1764219" cy="428016"/>
            <a:chOff x="0" y="32473"/>
            <a:chExt cx="1608372" cy="428016"/>
          </a:xfrm>
        </p:grpSpPr>
        <p:sp>
          <p:nvSpPr>
            <p:cNvPr id="18" name="Google Shape;54;p13"/>
            <p:cNvSpPr txBox="1">
              <a:spLocks/>
            </p:cNvSpPr>
            <p:nvPr/>
          </p:nvSpPr>
          <p:spPr>
            <a:xfrm>
              <a:off x="509777" y="138897"/>
              <a:ext cx="1098595" cy="2847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200" dirty="0">
                  <a:solidFill>
                    <a:srgbClr val="0A2C36"/>
                  </a:solidFill>
                  <a:latin typeface="Bahnschrift" panose="020B0502040204020203" pitchFamily="34" charset="0"/>
                </a:rPr>
                <a:t>N</a:t>
              </a:r>
              <a:r>
                <a:rPr lang="en" sz="1200" dirty="0">
                  <a:solidFill>
                    <a:srgbClr val="175F76"/>
                  </a:solidFill>
                  <a:latin typeface="Bahnschrift" panose="020B0502040204020203" pitchFamily="34" charset="0"/>
                </a:rPr>
                <a:t>IG</a:t>
              </a:r>
              <a:r>
                <a:rPr lang="en" sz="1200" dirty="0">
                  <a:solidFill>
                    <a:srgbClr val="2093B5"/>
                  </a:solidFill>
                  <a:latin typeface="Bahnschrift" panose="020B0502040204020203" pitchFamily="34" charset="0"/>
                </a:rPr>
                <a:t>HT</a:t>
              </a:r>
              <a:r>
                <a:rPr lang="en" sz="1200" dirty="0">
                  <a:solidFill>
                    <a:srgbClr val="28B1DA"/>
                  </a:solidFill>
                  <a:latin typeface="Bahnschrift" panose="020B0502040204020203" pitchFamily="34" charset="0"/>
                </a:rPr>
                <a:t>IN</a:t>
              </a:r>
              <a:r>
                <a:rPr lang="en" sz="1200" dirty="0">
                  <a:solidFill>
                    <a:srgbClr val="33C5F3"/>
                  </a:solidFill>
                  <a:latin typeface="Bahnschrift" panose="020B0502040204020203" pitchFamily="34" charset="0"/>
                </a:rPr>
                <a:t>GA</a:t>
              </a:r>
              <a:r>
                <a:rPr lang="en" sz="1200" dirty="0">
                  <a:solidFill>
                    <a:srgbClr val="B2732C"/>
                  </a:solidFill>
                  <a:latin typeface="Bahnschrift" panose="020B0502040204020203" pitchFamily="34" charset="0"/>
                </a:rPr>
                <a:t>LE</a:t>
              </a:r>
              <a:endParaRPr lang="en-US" sz="1200" dirty="0">
                <a:solidFill>
                  <a:schemeClr val="bg1"/>
                </a:solidFill>
                <a:latin typeface="Bahnschrift" panose="020B0502040204020203" pitchFamily="34" charset="0"/>
              </a:endParaRPr>
            </a:p>
          </p:txBody>
        </p:sp>
        <p:pic>
          <p:nvPicPr>
            <p:cNvPr id="19" name="Picture 18"/>
            <p:cNvPicPr>
              <a:picLocks noChangeAspect="1"/>
            </p:cNvPicPr>
            <p:nvPr/>
          </p:nvPicPr>
          <p:blipFill>
            <a:blip r:embed="rId6">
              <a:extLst>
                <a:ext uri="{BEBA8EAE-BF5A-486C-A8C5-ECC9F3942E4B}">
                  <a14:imgProps xmlns:a14="http://schemas.microsoft.com/office/drawing/2010/main">
                    <a14:imgLayer r:embed="rId7">
                      <a14:imgEffect>
                        <a14:backgroundRemoval t="1731" b="97885" l="10000" r="90000">
                          <a14:foregroundMark x1="24889" y1="9038" x2="24889" y2="9038"/>
                          <a14:foregroundMark x1="76667" y1="9423" x2="76667" y2="9423"/>
                          <a14:foregroundMark x1="41889" y1="47692" x2="41889" y2="47692"/>
                          <a14:foregroundMark x1="58889" y1="48654" x2="58889" y2="48654"/>
                          <a14:foregroundMark x1="40222" y1="76346" x2="40222" y2="7634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32473"/>
              <a:ext cx="667730" cy="428016"/>
            </a:xfrm>
            <a:prstGeom prst="rect">
              <a:avLst/>
            </a:prstGeom>
          </p:spPr>
        </p:pic>
      </p:gr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94143" y="1002687"/>
            <a:ext cx="2555714" cy="3787224"/>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699" y="445025"/>
            <a:ext cx="851797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latin typeface="Bahnschrift" panose="020B0502040204020203" pitchFamily="34" charset="0"/>
              </a:rPr>
              <a:t>Consulting With Doctor or Nurse Via Video call</a:t>
            </a:r>
            <a:endParaRPr b="1" dirty="0">
              <a:solidFill>
                <a:schemeClr val="bg1"/>
              </a:solidFill>
              <a:latin typeface="Bahnschrift" panose="020B0502040204020203" pitchFamily="34" charset="0"/>
            </a:endParaRPr>
          </a:p>
        </p:txBody>
      </p:sp>
      <p:pic>
        <p:nvPicPr>
          <p:cNvPr id="90" name="Google Shape;90;p18"/>
          <p:cNvPicPr preferRelativeResize="0"/>
          <p:nvPr/>
        </p:nvPicPr>
        <p:blipFill>
          <a:blip r:embed="rId3">
            <a:alphaModFix/>
          </a:blip>
          <a:stretch>
            <a:fillRect/>
          </a:stretch>
        </p:blipFill>
        <p:spPr>
          <a:xfrm>
            <a:off x="1102302" y="1753144"/>
            <a:ext cx="3195274" cy="2504756"/>
          </a:xfrm>
          <a:prstGeom prst="ellipse">
            <a:avLst/>
          </a:prstGeom>
          <a:ln w="63500" cap="rnd">
            <a:noFill/>
          </a:ln>
          <a:effectLst>
            <a:outerShdw blurRad="381000" dist="292100" dir="5400000" sx="-80000" sy="-18000" rotWithShape="0">
              <a:srgbClr val="000000">
                <a:alpha val="9000"/>
              </a:srgbClr>
            </a:outerShdw>
          </a:effectLst>
          <a:scene3d>
            <a:camera prst="orthographicFront"/>
            <a:lightRig rig="contrasting" dir="t">
              <a:rot lat="0" lon="0" rev="3000000"/>
            </a:lightRig>
          </a:scene3d>
          <a:sp3d contourW="7620">
            <a:bevelT w="95250" h="31750"/>
            <a:contourClr>
              <a:srgbClr val="333333"/>
            </a:contourClr>
          </a:sp3d>
        </p:spPr>
      </p:pic>
      <p:sp>
        <p:nvSpPr>
          <p:cNvPr id="6" name="Right Triangle 5"/>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699" y="187919"/>
            <a:ext cx="1188600" cy="244712"/>
          </a:xfrm>
          <a:prstGeom prst="rect">
            <a:avLst/>
          </a:prstGeom>
        </p:spPr>
      </p:pic>
      <p:grpSp>
        <p:nvGrpSpPr>
          <p:cNvPr id="12" name="Group 11"/>
          <p:cNvGrpSpPr/>
          <p:nvPr/>
        </p:nvGrpSpPr>
        <p:grpSpPr>
          <a:xfrm>
            <a:off x="7065455" y="4576224"/>
            <a:ext cx="1764219" cy="428016"/>
            <a:chOff x="0" y="32473"/>
            <a:chExt cx="1608372" cy="428016"/>
          </a:xfrm>
        </p:grpSpPr>
        <p:sp>
          <p:nvSpPr>
            <p:cNvPr id="13" name="Google Shape;54;p13"/>
            <p:cNvSpPr txBox="1">
              <a:spLocks/>
            </p:cNvSpPr>
            <p:nvPr/>
          </p:nvSpPr>
          <p:spPr>
            <a:xfrm>
              <a:off x="509777" y="138897"/>
              <a:ext cx="1098595" cy="2847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200" dirty="0">
                  <a:solidFill>
                    <a:srgbClr val="0A2C36"/>
                  </a:solidFill>
                  <a:latin typeface="Bahnschrift" panose="020B0502040204020203" pitchFamily="34" charset="0"/>
                </a:rPr>
                <a:t>N</a:t>
              </a:r>
              <a:r>
                <a:rPr lang="en" sz="1200" dirty="0">
                  <a:solidFill>
                    <a:srgbClr val="175F76"/>
                  </a:solidFill>
                  <a:latin typeface="Bahnschrift" panose="020B0502040204020203" pitchFamily="34" charset="0"/>
                </a:rPr>
                <a:t>IG</a:t>
              </a:r>
              <a:r>
                <a:rPr lang="en" sz="1200" dirty="0">
                  <a:solidFill>
                    <a:srgbClr val="2093B5"/>
                  </a:solidFill>
                  <a:latin typeface="Bahnschrift" panose="020B0502040204020203" pitchFamily="34" charset="0"/>
                </a:rPr>
                <a:t>HT</a:t>
              </a:r>
              <a:r>
                <a:rPr lang="en" sz="1200" dirty="0">
                  <a:solidFill>
                    <a:srgbClr val="28B1DA"/>
                  </a:solidFill>
                  <a:latin typeface="Bahnschrift" panose="020B0502040204020203" pitchFamily="34" charset="0"/>
                </a:rPr>
                <a:t>IN</a:t>
              </a:r>
              <a:r>
                <a:rPr lang="en" sz="1200" dirty="0">
                  <a:solidFill>
                    <a:srgbClr val="33C5F3"/>
                  </a:solidFill>
                  <a:latin typeface="Bahnschrift" panose="020B0502040204020203" pitchFamily="34" charset="0"/>
                </a:rPr>
                <a:t>GA</a:t>
              </a:r>
              <a:r>
                <a:rPr lang="en" sz="1200" dirty="0">
                  <a:solidFill>
                    <a:srgbClr val="B2732C"/>
                  </a:solidFill>
                  <a:latin typeface="Bahnschrift" panose="020B0502040204020203" pitchFamily="34" charset="0"/>
                </a:rPr>
                <a:t>LE</a:t>
              </a:r>
              <a:endParaRPr lang="en-US" sz="1200" dirty="0">
                <a:solidFill>
                  <a:schemeClr val="bg1"/>
                </a:solidFill>
                <a:latin typeface="Bahnschrift" panose="020B0502040204020203" pitchFamily="34" charset="0"/>
              </a:endParaRPr>
            </a:p>
          </p:txBody>
        </p:sp>
        <p:pic>
          <p:nvPicPr>
            <p:cNvPr id="14" name="Picture 13"/>
            <p:cNvPicPr>
              <a:picLocks noChangeAspect="1"/>
            </p:cNvPicPr>
            <p:nvPr/>
          </p:nvPicPr>
          <p:blipFill>
            <a:blip r:embed="rId5">
              <a:extLst>
                <a:ext uri="{BEBA8EAE-BF5A-486C-A8C5-ECC9F3942E4B}">
                  <a14:imgProps xmlns:a14="http://schemas.microsoft.com/office/drawing/2010/main">
                    <a14:imgLayer r:embed="rId6">
                      <a14:imgEffect>
                        <a14:backgroundRemoval t="1731" b="97885" l="10000" r="90000">
                          <a14:foregroundMark x1="24889" y1="9038" x2="24889" y2="9038"/>
                          <a14:foregroundMark x1="76667" y1="9423" x2="76667" y2="9423"/>
                          <a14:foregroundMark x1="41889" y1="47692" x2="41889" y2="47692"/>
                          <a14:foregroundMark x1="58889" y1="48654" x2="58889" y2="48654"/>
                          <a14:foregroundMark x1="40222" y1="76346" x2="40222" y2="7634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32473"/>
              <a:ext cx="667730" cy="428016"/>
            </a:xfrm>
            <a:prstGeom prst="rect">
              <a:avLst/>
            </a:prstGeom>
          </p:spPr>
        </p:pic>
      </p:gr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3572" y="-136903"/>
            <a:ext cx="3180138" cy="4713127"/>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latin typeface="Bahnschrift" panose="020B0502040204020203" pitchFamily="34" charset="0"/>
              </a:rPr>
              <a:t>Giving Medicine and Food to the patient</a:t>
            </a:r>
            <a:endParaRPr b="1" dirty="0">
              <a:solidFill>
                <a:schemeClr val="bg1"/>
              </a:solidFill>
              <a:latin typeface="Bahnschrift" panose="020B0502040204020203" pitchFamily="34" charset="0"/>
            </a:endParaRPr>
          </a:p>
        </p:txBody>
      </p:sp>
      <p:pic>
        <p:nvPicPr>
          <p:cNvPr id="99" name="Google Shape;99;p19"/>
          <p:cNvPicPr preferRelativeResize="0"/>
          <p:nvPr/>
        </p:nvPicPr>
        <p:blipFill>
          <a:blip r:embed="rId3">
            <a:alphaModFix/>
          </a:blip>
          <a:stretch>
            <a:fillRect/>
          </a:stretch>
        </p:blipFill>
        <p:spPr>
          <a:xfrm>
            <a:off x="4676507" y="1548694"/>
            <a:ext cx="3303711" cy="270920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6" name="Right Triangle 5"/>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700" y="153021"/>
            <a:ext cx="1188600" cy="244712"/>
          </a:xfrm>
          <a:prstGeom prst="rect">
            <a:avLst/>
          </a:prstGeom>
        </p:spPr>
      </p:pic>
      <p:grpSp>
        <p:nvGrpSpPr>
          <p:cNvPr id="15" name="Group 14"/>
          <p:cNvGrpSpPr/>
          <p:nvPr/>
        </p:nvGrpSpPr>
        <p:grpSpPr>
          <a:xfrm>
            <a:off x="7087131" y="4587559"/>
            <a:ext cx="1764219" cy="428016"/>
            <a:chOff x="0" y="32473"/>
            <a:chExt cx="1608372" cy="428016"/>
          </a:xfrm>
        </p:grpSpPr>
        <p:sp>
          <p:nvSpPr>
            <p:cNvPr id="16" name="Google Shape;54;p13"/>
            <p:cNvSpPr txBox="1">
              <a:spLocks/>
            </p:cNvSpPr>
            <p:nvPr/>
          </p:nvSpPr>
          <p:spPr>
            <a:xfrm>
              <a:off x="509777" y="138897"/>
              <a:ext cx="1098595" cy="2847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200" dirty="0">
                  <a:solidFill>
                    <a:srgbClr val="0A2C36"/>
                  </a:solidFill>
                  <a:latin typeface="Bahnschrift" panose="020B0502040204020203" pitchFamily="34" charset="0"/>
                </a:rPr>
                <a:t>N</a:t>
              </a:r>
              <a:r>
                <a:rPr lang="en" sz="1200" dirty="0">
                  <a:solidFill>
                    <a:srgbClr val="175F76"/>
                  </a:solidFill>
                  <a:latin typeface="Bahnschrift" panose="020B0502040204020203" pitchFamily="34" charset="0"/>
                </a:rPr>
                <a:t>IG</a:t>
              </a:r>
              <a:r>
                <a:rPr lang="en" sz="1200" dirty="0">
                  <a:solidFill>
                    <a:srgbClr val="2093B5"/>
                  </a:solidFill>
                  <a:latin typeface="Bahnschrift" panose="020B0502040204020203" pitchFamily="34" charset="0"/>
                </a:rPr>
                <a:t>HT</a:t>
              </a:r>
              <a:r>
                <a:rPr lang="en" sz="1200" dirty="0">
                  <a:solidFill>
                    <a:srgbClr val="28B1DA"/>
                  </a:solidFill>
                  <a:latin typeface="Bahnschrift" panose="020B0502040204020203" pitchFamily="34" charset="0"/>
                </a:rPr>
                <a:t>IN</a:t>
              </a:r>
              <a:r>
                <a:rPr lang="en" sz="1200" dirty="0">
                  <a:solidFill>
                    <a:srgbClr val="33C5F3"/>
                  </a:solidFill>
                  <a:latin typeface="Bahnschrift" panose="020B0502040204020203" pitchFamily="34" charset="0"/>
                </a:rPr>
                <a:t>GA</a:t>
              </a:r>
              <a:r>
                <a:rPr lang="en" sz="1200" dirty="0">
                  <a:solidFill>
                    <a:srgbClr val="B2732C"/>
                  </a:solidFill>
                  <a:latin typeface="Bahnschrift" panose="020B0502040204020203" pitchFamily="34" charset="0"/>
                </a:rPr>
                <a:t>LE</a:t>
              </a:r>
              <a:endParaRPr lang="en-US" sz="1200" dirty="0">
                <a:solidFill>
                  <a:schemeClr val="bg1"/>
                </a:solidFill>
                <a:latin typeface="Bahnschrift" panose="020B0502040204020203" pitchFamily="34" charset="0"/>
              </a:endParaRPr>
            </a:p>
          </p:txBody>
        </p:sp>
        <p:pic>
          <p:nvPicPr>
            <p:cNvPr id="17" name="Picture 16"/>
            <p:cNvPicPr>
              <a:picLocks noChangeAspect="1"/>
            </p:cNvPicPr>
            <p:nvPr/>
          </p:nvPicPr>
          <p:blipFill>
            <a:blip r:embed="rId5">
              <a:extLst>
                <a:ext uri="{BEBA8EAE-BF5A-486C-A8C5-ECC9F3942E4B}">
                  <a14:imgProps xmlns:a14="http://schemas.microsoft.com/office/drawing/2010/main">
                    <a14:imgLayer r:embed="rId6">
                      <a14:imgEffect>
                        <a14:backgroundRemoval t="1731" b="97885" l="10000" r="90000">
                          <a14:foregroundMark x1="24889" y1="9038" x2="24889" y2="9038"/>
                          <a14:foregroundMark x1="76667" y1="9423" x2="76667" y2="9423"/>
                          <a14:foregroundMark x1="41889" y1="47692" x2="41889" y2="47692"/>
                          <a14:foregroundMark x1="58889" y1="48654" x2="58889" y2="48654"/>
                          <a14:foregroundMark x1="40222" y1="76346" x2="40222" y2="7634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32473"/>
              <a:ext cx="667730" cy="428016"/>
            </a:xfrm>
            <a:prstGeom prst="rect">
              <a:avLst/>
            </a:prstGeom>
          </p:spPr>
        </p:pic>
      </p:gr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8023" y="1017725"/>
            <a:ext cx="2458072" cy="3649095"/>
          </a:xfrm>
          <a:prstGeom prst="rect">
            <a:avLst/>
          </a:prstGeom>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7" name="Rounded Rectangle 16"/>
          <p:cNvSpPr/>
          <p:nvPr/>
        </p:nvSpPr>
        <p:spPr>
          <a:xfrm>
            <a:off x="4996070" y="2226755"/>
            <a:ext cx="3191966" cy="1821784"/>
          </a:xfrm>
          <a:prstGeom prst="roundRect">
            <a:avLst>
              <a:gd name="adj" fmla="val 22192"/>
            </a:avLst>
          </a:prstGeom>
          <a:ln w="38100">
            <a:solidFill>
              <a:srgbClr val="377588"/>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algn="ctr"/>
            <a:r>
              <a:rPr lang="en-GB" b="1" dirty="0" smtClean="0">
                <a:solidFill>
                  <a:schemeClr val="bg1"/>
                </a:solidFill>
                <a:latin typeface="Bahnschrift" panose="020B0502040204020203" pitchFamily="34" charset="0"/>
              </a:rPr>
              <a:t>Benefits of Using  </a:t>
            </a:r>
            <a:r>
              <a:rPr lang="en" dirty="0">
                <a:solidFill>
                  <a:srgbClr val="0A2C36"/>
                </a:solidFill>
                <a:latin typeface="Bahnschrift" panose="020B0502040204020203" pitchFamily="34" charset="0"/>
              </a:rPr>
              <a:t>N</a:t>
            </a:r>
            <a:r>
              <a:rPr lang="en" dirty="0">
                <a:solidFill>
                  <a:srgbClr val="175F76"/>
                </a:solidFill>
                <a:latin typeface="Bahnschrift" panose="020B0502040204020203" pitchFamily="34" charset="0"/>
              </a:rPr>
              <a:t>IG</a:t>
            </a:r>
            <a:r>
              <a:rPr lang="en" dirty="0">
                <a:solidFill>
                  <a:srgbClr val="2093B5"/>
                </a:solidFill>
                <a:latin typeface="Bahnschrift" panose="020B0502040204020203" pitchFamily="34" charset="0"/>
              </a:rPr>
              <a:t>HT</a:t>
            </a:r>
            <a:r>
              <a:rPr lang="en" dirty="0">
                <a:solidFill>
                  <a:srgbClr val="28B1DA"/>
                </a:solidFill>
                <a:latin typeface="Bahnschrift" panose="020B0502040204020203" pitchFamily="34" charset="0"/>
              </a:rPr>
              <a:t>IN</a:t>
            </a:r>
            <a:r>
              <a:rPr lang="en" dirty="0">
                <a:solidFill>
                  <a:srgbClr val="33C5F3"/>
                </a:solidFill>
                <a:latin typeface="Bahnschrift" panose="020B0502040204020203" pitchFamily="34" charset="0"/>
              </a:rPr>
              <a:t>GA</a:t>
            </a:r>
            <a:r>
              <a:rPr lang="en" dirty="0">
                <a:solidFill>
                  <a:srgbClr val="B2732C"/>
                </a:solidFill>
                <a:latin typeface="Bahnschrift" panose="020B0502040204020203" pitchFamily="34" charset="0"/>
              </a:rPr>
              <a:t>LE</a:t>
            </a:r>
            <a:r>
              <a:rPr lang="en-US" dirty="0">
                <a:solidFill>
                  <a:schemeClr val="bg1"/>
                </a:solidFill>
                <a:latin typeface="Bahnschrift" panose="020B0502040204020203" pitchFamily="34" charset="0"/>
              </a:rPr>
              <a:t/>
            </a:r>
            <a:br>
              <a:rPr lang="en-US" dirty="0">
                <a:solidFill>
                  <a:schemeClr val="bg1"/>
                </a:solidFill>
                <a:latin typeface="Bahnschrift" panose="020B0502040204020203" pitchFamily="34" charset="0"/>
              </a:rPr>
            </a:br>
            <a:endParaRPr b="1" dirty="0">
              <a:solidFill>
                <a:schemeClr val="bg1"/>
              </a:solidFill>
              <a:latin typeface="Bahnschrift" panose="020B0502040204020203" pitchFamily="34" charset="0"/>
            </a:endParaRPr>
          </a:p>
        </p:txBody>
      </p:sp>
      <p:sp>
        <p:nvSpPr>
          <p:cNvPr id="4" name="Right Triangle 3"/>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7184" y="4566701"/>
            <a:ext cx="1301703" cy="267998"/>
          </a:xfrm>
          <a:prstGeom prst="rect">
            <a:avLst/>
          </a:prstGeom>
        </p:spPr>
      </p:pic>
      <p:sp>
        <p:nvSpPr>
          <p:cNvPr id="10" name="Rounded Rectangle 9"/>
          <p:cNvSpPr/>
          <p:nvPr/>
        </p:nvSpPr>
        <p:spPr>
          <a:xfrm>
            <a:off x="1015580" y="2223637"/>
            <a:ext cx="3238368" cy="1824902"/>
          </a:xfrm>
          <a:prstGeom prst="roundRect">
            <a:avLst>
              <a:gd name="adj" fmla="val 22192"/>
            </a:avLst>
          </a:prstGeom>
          <a:ln w="38100">
            <a:solidFill>
              <a:srgbClr val="377588"/>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Google Shape;105;p20"/>
          <p:cNvSpPr txBox="1">
            <a:spLocks noGrp="1"/>
          </p:cNvSpPr>
          <p:nvPr>
            <p:ph type="body" idx="1"/>
          </p:nvPr>
        </p:nvSpPr>
        <p:spPr>
          <a:xfrm>
            <a:off x="1207740" y="2309272"/>
            <a:ext cx="2834323" cy="1645998"/>
          </a:xfrm>
          <a:prstGeom prst="rect">
            <a:avLst/>
          </a:prstGeom>
        </p:spPr>
        <p:txBody>
          <a:bodyPr spcFirstLastPara="1" wrap="square" lIns="91425" tIns="91425" rIns="91425" bIns="91425" anchor="t" anchorCtr="0">
            <a:noAutofit/>
          </a:bodyPr>
          <a:lstStyle/>
          <a:p>
            <a:pPr marL="285750" indent="-285750" algn="just">
              <a:lnSpc>
                <a:spcPct val="150000"/>
              </a:lnSpc>
              <a:buClr>
                <a:schemeClr val="bg1"/>
              </a:buClr>
              <a:buSzPct val="100000"/>
              <a:buFont typeface="Arial" panose="020B0604020202020204" pitchFamily="34" charset="0"/>
              <a:buChar char="●"/>
            </a:pPr>
            <a:r>
              <a:rPr lang="en-GB" sz="1200" b="1" dirty="0" smtClean="0">
                <a:solidFill>
                  <a:srgbClr val="175F76"/>
                </a:solidFill>
                <a:latin typeface="Bahnschrift" panose="020B0502040204020203" pitchFamily="34" charset="0"/>
              </a:rPr>
              <a:t>Physical</a:t>
            </a:r>
            <a:r>
              <a:rPr lang="en-GB" sz="1200" dirty="0" smtClean="0">
                <a:solidFill>
                  <a:schemeClr val="bg1"/>
                </a:solidFill>
                <a:latin typeface="Bahnschrift" panose="020B0502040204020203" pitchFamily="34" charset="0"/>
              </a:rPr>
              <a:t> Disinfecting Process.</a:t>
            </a:r>
          </a:p>
          <a:p>
            <a:pPr marL="285750" indent="-285750" algn="just">
              <a:lnSpc>
                <a:spcPct val="150000"/>
              </a:lnSpc>
              <a:buClr>
                <a:schemeClr val="bg1"/>
              </a:buClr>
              <a:buSzPct val="100000"/>
              <a:buFont typeface="Arial" panose="020B0604020202020204" pitchFamily="34" charset="0"/>
              <a:buChar char="●"/>
            </a:pPr>
            <a:r>
              <a:rPr lang="en-GB" sz="1200" b="1" dirty="0" smtClean="0">
                <a:solidFill>
                  <a:srgbClr val="175F76"/>
                </a:solidFill>
                <a:latin typeface="Bahnschrift" panose="020B0502040204020203" pitchFamily="34" charset="0"/>
              </a:rPr>
              <a:t>High Risk </a:t>
            </a:r>
            <a:r>
              <a:rPr lang="en-GB" sz="1200" dirty="0" smtClean="0">
                <a:solidFill>
                  <a:schemeClr val="bg1"/>
                </a:solidFill>
                <a:latin typeface="Bahnschrift" panose="020B0502040204020203" pitchFamily="34" charset="0"/>
              </a:rPr>
              <a:t>of Spreading.</a:t>
            </a:r>
          </a:p>
          <a:p>
            <a:pPr marL="285750" indent="-285750" algn="just">
              <a:lnSpc>
                <a:spcPct val="150000"/>
              </a:lnSpc>
              <a:buClr>
                <a:schemeClr val="bg1"/>
              </a:buClr>
              <a:buSzPct val="100000"/>
              <a:buFont typeface="Arial" panose="020B0604020202020204" pitchFamily="34" charset="0"/>
              <a:buChar char="●"/>
            </a:pPr>
            <a:r>
              <a:rPr lang="en-GB" sz="1200" dirty="0" smtClean="0">
                <a:solidFill>
                  <a:schemeClr val="bg1"/>
                </a:solidFill>
                <a:latin typeface="Bahnschrift" panose="020B0502040204020203" pitchFamily="34" charset="0"/>
              </a:rPr>
              <a:t>Doctors are </a:t>
            </a:r>
            <a:r>
              <a:rPr lang="en-GB" sz="1200" b="1" dirty="0" smtClean="0">
                <a:solidFill>
                  <a:srgbClr val="175F76"/>
                </a:solidFill>
                <a:latin typeface="Bahnschrift" panose="020B0502040204020203" pitchFamily="34" charset="0"/>
              </a:rPr>
              <a:t>getting affected</a:t>
            </a:r>
            <a:r>
              <a:rPr lang="en-GB" sz="1200" dirty="0" smtClean="0">
                <a:solidFill>
                  <a:srgbClr val="175F76"/>
                </a:solidFill>
                <a:latin typeface="Bahnschrift" panose="020B0502040204020203" pitchFamily="34" charset="0"/>
              </a:rPr>
              <a:t>.</a:t>
            </a:r>
          </a:p>
          <a:p>
            <a:pPr marL="285750" indent="-285750" algn="just">
              <a:lnSpc>
                <a:spcPct val="150000"/>
              </a:lnSpc>
              <a:buClr>
                <a:schemeClr val="bg1"/>
              </a:buClr>
              <a:buSzPct val="100000"/>
              <a:buFont typeface="Arial" panose="020B0604020202020204" pitchFamily="34" charset="0"/>
              <a:buChar char="●"/>
            </a:pPr>
            <a:r>
              <a:rPr lang="en-GB" sz="1200" dirty="0" smtClean="0">
                <a:solidFill>
                  <a:schemeClr val="bg1"/>
                </a:solidFill>
                <a:latin typeface="Bahnschrift" panose="020B0502040204020203" pitchFamily="34" charset="0"/>
              </a:rPr>
              <a:t>High Human </a:t>
            </a:r>
            <a:r>
              <a:rPr lang="en-GB" sz="1200" b="1" dirty="0" smtClean="0">
                <a:solidFill>
                  <a:srgbClr val="175F76"/>
                </a:solidFill>
                <a:latin typeface="Bahnschrift" panose="020B0502040204020203" pitchFamily="34" charset="0"/>
              </a:rPr>
              <a:t>Interaction</a:t>
            </a:r>
            <a:r>
              <a:rPr lang="en-GB" sz="1200" dirty="0" smtClean="0">
                <a:solidFill>
                  <a:srgbClr val="175F76"/>
                </a:solidFill>
                <a:latin typeface="Bahnschrift" panose="020B0502040204020203" pitchFamily="34" charset="0"/>
              </a:rPr>
              <a:t>.</a:t>
            </a:r>
          </a:p>
          <a:p>
            <a:pPr marL="285750" indent="-285750" algn="just">
              <a:lnSpc>
                <a:spcPct val="150000"/>
              </a:lnSpc>
              <a:buClr>
                <a:schemeClr val="bg1"/>
              </a:buClr>
              <a:buSzPct val="100000"/>
              <a:buFont typeface="Arial" panose="020B0604020202020204" pitchFamily="34" charset="0"/>
              <a:buChar char="●"/>
            </a:pPr>
            <a:r>
              <a:rPr lang="en-GB" sz="1200" dirty="0" smtClean="0">
                <a:solidFill>
                  <a:schemeClr val="bg1"/>
                </a:solidFill>
                <a:latin typeface="Bahnschrift" panose="020B0502040204020203" pitchFamily="34" charset="0"/>
              </a:rPr>
              <a:t>Difficult to attend </a:t>
            </a:r>
            <a:r>
              <a:rPr lang="en-GB" sz="1200" b="1" dirty="0" smtClean="0">
                <a:solidFill>
                  <a:srgbClr val="175F76"/>
                </a:solidFill>
                <a:latin typeface="Bahnschrift" panose="020B0502040204020203" pitchFamily="34" charset="0"/>
              </a:rPr>
              <a:t>other patients. </a:t>
            </a:r>
          </a:p>
          <a:p>
            <a:pPr marL="285750" indent="-285750" algn="just">
              <a:lnSpc>
                <a:spcPct val="150000"/>
              </a:lnSpc>
              <a:buClr>
                <a:schemeClr val="bg1"/>
              </a:buClr>
              <a:buSzPct val="100000"/>
              <a:buFont typeface="Arial" panose="020B0604020202020204" pitchFamily="34" charset="0"/>
              <a:buChar char="●"/>
            </a:pPr>
            <a:endParaRPr sz="1200" dirty="0">
              <a:solidFill>
                <a:schemeClr val="bg1"/>
              </a:solidFill>
              <a:latin typeface="Bahnschrift" panose="020B0502040204020203" pitchFamily="34" charset="0"/>
            </a:endParaRPr>
          </a:p>
        </p:txBody>
      </p:sp>
      <p:grpSp>
        <p:nvGrpSpPr>
          <p:cNvPr id="11" name="Group 10"/>
          <p:cNvGrpSpPr/>
          <p:nvPr/>
        </p:nvGrpSpPr>
        <p:grpSpPr>
          <a:xfrm>
            <a:off x="46045" y="61257"/>
            <a:ext cx="1764219" cy="428016"/>
            <a:chOff x="0" y="32473"/>
            <a:chExt cx="1608372" cy="428016"/>
          </a:xfrm>
        </p:grpSpPr>
        <p:sp>
          <p:nvSpPr>
            <p:cNvPr id="12" name="Google Shape;54;p13"/>
            <p:cNvSpPr txBox="1">
              <a:spLocks/>
            </p:cNvSpPr>
            <p:nvPr/>
          </p:nvSpPr>
          <p:spPr>
            <a:xfrm>
              <a:off x="509777" y="138897"/>
              <a:ext cx="1098595" cy="2847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200" dirty="0">
                  <a:solidFill>
                    <a:srgbClr val="0A2C36"/>
                  </a:solidFill>
                  <a:latin typeface="Bahnschrift" panose="020B0502040204020203" pitchFamily="34" charset="0"/>
                </a:rPr>
                <a:t>N</a:t>
              </a:r>
              <a:r>
                <a:rPr lang="en" sz="1200" dirty="0">
                  <a:solidFill>
                    <a:srgbClr val="175F76"/>
                  </a:solidFill>
                  <a:latin typeface="Bahnschrift" panose="020B0502040204020203" pitchFamily="34" charset="0"/>
                </a:rPr>
                <a:t>IG</a:t>
              </a:r>
              <a:r>
                <a:rPr lang="en" sz="1200" dirty="0">
                  <a:solidFill>
                    <a:srgbClr val="2093B5"/>
                  </a:solidFill>
                  <a:latin typeface="Bahnschrift" panose="020B0502040204020203" pitchFamily="34" charset="0"/>
                </a:rPr>
                <a:t>HT</a:t>
              </a:r>
              <a:r>
                <a:rPr lang="en" sz="1200" dirty="0">
                  <a:solidFill>
                    <a:srgbClr val="28B1DA"/>
                  </a:solidFill>
                  <a:latin typeface="Bahnschrift" panose="020B0502040204020203" pitchFamily="34" charset="0"/>
                </a:rPr>
                <a:t>IN</a:t>
              </a:r>
              <a:r>
                <a:rPr lang="en" sz="1200" dirty="0">
                  <a:solidFill>
                    <a:srgbClr val="33C5F3"/>
                  </a:solidFill>
                  <a:latin typeface="Bahnschrift" panose="020B0502040204020203" pitchFamily="34" charset="0"/>
                </a:rPr>
                <a:t>GA</a:t>
              </a:r>
              <a:r>
                <a:rPr lang="en" sz="1200" dirty="0">
                  <a:solidFill>
                    <a:srgbClr val="B2732C"/>
                  </a:solidFill>
                  <a:latin typeface="Bahnschrift" panose="020B0502040204020203" pitchFamily="34" charset="0"/>
                </a:rPr>
                <a:t>LE</a:t>
              </a:r>
              <a:endParaRPr lang="en-US" sz="1200" dirty="0">
                <a:solidFill>
                  <a:schemeClr val="bg1"/>
                </a:solidFill>
                <a:latin typeface="Bahnschrift" panose="020B0502040204020203" pitchFamily="34" charset="0"/>
              </a:endParaRPr>
            </a:p>
          </p:txBody>
        </p:sp>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backgroundRemoval t="1731" b="97885" l="10000" r="90000">
                          <a14:foregroundMark x1="24889" y1="9038" x2="24889" y2="9038"/>
                          <a14:foregroundMark x1="76667" y1="9423" x2="76667" y2="9423"/>
                          <a14:foregroundMark x1="41889" y1="47692" x2="41889" y2="47692"/>
                          <a14:foregroundMark x1="58889" y1="48654" x2="58889" y2="48654"/>
                          <a14:foregroundMark x1="40222" y1="76346" x2="40222" y2="7634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32473"/>
              <a:ext cx="667730" cy="428016"/>
            </a:xfrm>
            <a:prstGeom prst="rect">
              <a:avLst/>
            </a:prstGeom>
          </p:spPr>
        </p:pic>
      </p:grpSp>
      <p:sp>
        <p:nvSpPr>
          <p:cNvPr id="14" name="Google Shape;105;p20"/>
          <p:cNvSpPr txBox="1">
            <a:spLocks/>
          </p:cNvSpPr>
          <p:nvPr/>
        </p:nvSpPr>
        <p:spPr>
          <a:xfrm>
            <a:off x="5140629" y="2309272"/>
            <a:ext cx="2902847" cy="14816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285750" indent="-285750" algn="just">
              <a:lnSpc>
                <a:spcPct val="150000"/>
              </a:lnSpc>
              <a:buClr>
                <a:schemeClr val="bg1"/>
              </a:buClr>
              <a:buSzPct val="100000"/>
              <a:buFont typeface="Arial" panose="020B0604020202020204" pitchFamily="34" charset="0"/>
              <a:buChar char="●"/>
            </a:pPr>
            <a:r>
              <a:rPr lang="en-GB" sz="1200" b="1" dirty="0" smtClean="0">
                <a:solidFill>
                  <a:srgbClr val="175F76"/>
                </a:solidFill>
                <a:latin typeface="Bahnschrift" panose="020B0502040204020203" pitchFamily="34" charset="0"/>
              </a:rPr>
              <a:t>No Contact </a:t>
            </a:r>
            <a:r>
              <a:rPr lang="en-GB" sz="1200" dirty="0" smtClean="0">
                <a:solidFill>
                  <a:schemeClr val="bg1"/>
                </a:solidFill>
                <a:latin typeface="Bahnschrift" panose="020B0502040204020203" pitchFamily="34" charset="0"/>
              </a:rPr>
              <a:t>Disinfection.</a:t>
            </a:r>
          </a:p>
          <a:p>
            <a:pPr marL="285750" indent="-285750" algn="just">
              <a:lnSpc>
                <a:spcPct val="150000"/>
              </a:lnSpc>
              <a:buClr>
                <a:schemeClr val="bg1"/>
              </a:buClr>
              <a:buSzPct val="100000"/>
              <a:buFont typeface="Arial" panose="020B0604020202020204" pitchFamily="34" charset="0"/>
              <a:buChar char="●"/>
            </a:pPr>
            <a:r>
              <a:rPr lang="en-GB" sz="1200" dirty="0" smtClean="0">
                <a:solidFill>
                  <a:schemeClr val="bg1"/>
                </a:solidFill>
                <a:latin typeface="Bahnschrift" panose="020B0502040204020203" pitchFamily="34" charset="0"/>
              </a:rPr>
              <a:t>Very </a:t>
            </a:r>
            <a:r>
              <a:rPr lang="en-GB" sz="1200" b="1" dirty="0" smtClean="0">
                <a:solidFill>
                  <a:srgbClr val="175F76"/>
                </a:solidFill>
                <a:latin typeface="Bahnschrift" panose="020B0502040204020203" pitchFamily="34" charset="0"/>
              </a:rPr>
              <a:t>Low Risk </a:t>
            </a:r>
            <a:r>
              <a:rPr lang="en-GB" sz="1200" dirty="0" smtClean="0">
                <a:solidFill>
                  <a:schemeClr val="bg1"/>
                </a:solidFill>
                <a:latin typeface="Bahnschrift" panose="020B0502040204020203" pitchFamily="34" charset="0"/>
              </a:rPr>
              <a:t>of Spreading.</a:t>
            </a:r>
          </a:p>
          <a:p>
            <a:pPr marL="285750" indent="-285750" algn="just">
              <a:lnSpc>
                <a:spcPct val="150000"/>
              </a:lnSpc>
              <a:buClr>
                <a:schemeClr val="bg1"/>
              </a:buClr>
              <a:buSzPct val="100000"/>
              <a:buFont typeface="Arial" panose="020B0604020202020204" pitchFamily="34" charset="0"/>
              <a:buChar char="●"/>
            </a:pPr>
            <a:r>
              <a:rPr lang="en-GB" sz="1200" dirty="0" smtClean="0">
                <a:solidFill>
                  <a:schemeClr val="bg1"/>
                </a:solidFill>
                <a:latin typeface="Bahnschrift" panose="020B0502040204020203" pitchFamily="34" charset="0"/>
              </a:rPr>
              <a:t>Doctors can take </a:t>
            </a:r>
            <a:r>
              <a:rPr lang="en-GB" sz="1200" b="1" dirty="0">
                <a:solidFill>
                  <a:srgbClr val="175F76"/>
                </a:solidFill>
                <a:latin typeface="Bahnschrift" panose="020B0502040204020203" pitchFamily="34" charset="0"/>
              </a:rPr>
              <a:t>C</a:t>
            </a:r>
            <a:r>
              <a:rPr lang="en-GB" sz="1200" b="1" dirty="0" smtClean="0">
                <a:solidFill>
                  <a:srgbClr val="175F76"/>
                </a:solidFill>
                <a:latin typeface="Bahnschrift" panose="020B0502040204020203" pitchFamily="34" charset="0"/>
              </a:rPr>
              <a:t>are </a:t>
            </a:r>
            <a:r>
              <a:rPr lang="en-GB" sz="1200" b="1" dirty="0">
                <a:solidFill>
                  <a:srgbClr val="175F76"/>
                </a:solidFill>
                <a:latin typeface="Bahnschrift" panose="020B0502040204020203" pitchFamily="34" charset="0"/>
              </a:rPr>
              <a:t>R</a:t>
            </a:r>
            <a:r>
              <a:rPr lang="en-GB" sz="1200" b="1" dirty="0" smtClean="0">
                <a:solidFill>
                  <a:srgbClr val="175F76"/>
                </a:solidFill>
                <a:latin typeface="Bahnschrift" panose="020B0502040204020203" pitchFamily="34" charset="0"/>
              </a:rPr>
              <a:t>emotely.</a:t>
            </a:r>
          </a:p>
          <a:p>
            <a:pPr marL="285750" indent="-285750" algn="just">
              <a:lnSpc>
                <a:spcPct val="150000"/>
              </a:lnSpc>
              <a:buClr>
                <a:schemeClr val="bg1"/>
              </a:buClr>
              <a:buSzPct val="100000"/>
              <a:buFont typeface="Arial" panose="020B0604020202020204" pitchFamily="34" charset="0"/>
              <a:buChar char="●"/>
            </a:pPr>
            <a:r>
              <a:rPr lang="en-GB" sz="1200" b="1" dirty="0" smtClean="0">
                <a:solidFill>
                  <a:srgbClr val="175F76"/>
                </a:solidFill>
                <a:latin typeface="Bahnschrift" panose="020B0502040204020203" pitchFamily="34" charset="0"/>
              </a:rPr>
              <a:t>No</a:t>
            </a:r>
            <a:r>
              <a:rPr lang="en-GB" sz="1200" dirty="0" smtClean="0">
                <a:solidFill>
                  <a:schemeClr val="bg1"/>
                </a:solidFill>
                <a:latin typeface="Bahnschrift" panose="020B0502040204020203" pitchFamily="34" charset="0"/>
              </a:rPr>
              <a:t> Human </a:t>
            </a:r>
            <a:r>
              <a:rPr lang="en-GB" sz="1200" b="1" dirty="0" smtClean="0">
                <a:solidFill>
                  <a:srgbClr val="175F76"/>
                </a:solidFill>
                <a:latin typeface="Bahnschrift" panose="020B0502040204020203" pitchFamily="34" charset="0"/>
              </a:rPr>
              <a:t>Interaction.</a:t>
            </a:r>
          </a:p>
          <a:p>
            <a:pPr marL="285750" indent="-285750" algn="just">
              <a:lnSpc>
                <a:spcPct val="150000"/>
              </a:lnSpc>
              <a:buClr>
                <a:schemeClr val="bg1"/>
              </a:buClr>
              <a:buSzPct val="100000"/>
              <a:buFont typeface="Arial" panose="020B0604020202020204" pitchFamily="34" charset="0"/>
              <a:buChar char="●"/>
            </a:pPr>
            <a:r>
              <a:rPr lang="en-GB" sz="1200" dirty="0" smtClean="0">
                <a:solidFill>
                  <a:schemeClr val="bg1"/>
                </a:solidFill>
                <a:latin typeface="Bahnschrift" panose="020B0502040204020203" pitchFamily="34" charset="0"/>
              </a:rPr>
              <a:t>Doctor can Provide </a:t>
            </a:r>
            <a:r>
              <a:rPr lang="en-GB" sz="1200" b="1" dirty="0" smtClean="0">
                <a:solidFill>
                  <a:srgbClr val="175F76"/>
                </a:solidFill>
                <a:latin typeface="Bahnschrift" panose="020B0502040204020203" pitchFamily="34" charset="0"/>
              </a:rPr>
              <a:t>Attention to all.</a:t>
            </a:r>
          </a:p>
          <a:p>
            <a:pPr marL="285750" indent="-285750" algn="just">
              <a:lnSpc>
                <a:spcPct val="150000"/>
              </a:lnSpc>
              <a:buClr>
                <a:schemeClr val="bg1"/>
              </a:buClr>
              <a:buSzPct val="100000"/>
              <a:buFont typeface="Arial" panose="020B0604020202020204" pitchFamily="34" charset="0"/>
              <a:buChar char="●"/>
            </a:pPr>
            <a:endParaRPr lang="en-GB" sz="1200" dirty="0">
              <a:solidFill>
                <a:schemeClr val="bg1"/>
              </a:solidFill>
              <a:latin typeface="Bahnschrift" panose="020B0502040204020203" pitchFamily="34" charset="0"/>
            </a:endParaRPr>
          </a:p>
        </p:txBody>
      </p:sp>
      <p:sp>
        <p:nvSpPr>
          <p:cNvPr id="18" name="Google Shape;104;p20"/>
          <p:cNvSpPr txBox="1">
            <a:spLocks/>
          </p:cNvSpPr>
          <p:nvPr/>
        </p:nvSpPr>
        <p:spPr>
          <a:xfrm>
            <a:off x="1829064" y="1747234"/>
            <a:ext cx="1611400" cy="4335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GB" sz="2000" b="1" dirty="0" smtClean="0">
                <a:solidFill>
                  <a:srgbClr val="0A2C36"/>
                </a:solidFill>
                <a:latin typeface="Bahnschrift" panose="020B0502040204020203" pitchFamily="34" charset="0"/>
              </a:rPr>
              <a:t>BEFORE</a:t>
            </a:r>
            <a:endParaRPr lang="en-GB" sz="2000" b="1" dirty="0">
              <a:solidFill>
                <a:srgbClr val="0A2C36"/>
              </a:solidFill>
              <a:latin typeface="Bahnschrift" panose="020B0502040204020203" pitchFamily="34" charset="0"/>
            </a:endParaRPr>
          </a:p>
        </p:txBody>
      </p:sp>
      <p:sp>
        <p:nvSpPr>
          <p:cNvPr id="19" name="Google Shape;104;p20"/>
          <p:cNvSpPr txBox="1">
            <a:spLocks/>
          </p:cNvSpPr>
          <p:nvPr/>
        </p:nvSpPr>
        <p:spPr>
          <a:xfrm>
            <a:off x="5786352" y="1747234"/>
            <a:ext cx="1611400" cy="4335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GB" sz="2000" b="1" dirty="0" smtClean="0">
                <a:solidFill>
                  <a:srgbClr val="0A2C36"/>
                </a:solidFill>
                <a:latin typeface="Bahnschrift" panose="020B0502040204020203" pitchFamily="34" charset="0"/>
              </a:rPr>
              <a:t>AFTER</a:t>
            </a:r>
            <a:endParaRPr lang="en-GB" sz="2000" b="1" dirty="0">
              <a:solidFill>
                <a:srgbClr val="0A2C36"/>
              </a:solidFill>
              <a:latin typeface="Bahnschrift" panose="020B0502040204020203" pitchFamily="34" charset="0"/>
            </a:endParaRPr>
          </a:p>
        </p:txBody>
      </p:sp>
    </p:spTree>
    <p:extLst>
      <p:ext uri="{BB962C8B-B14F-4D97-AF65-F5344CB8AC3E}">
        <p14:creationId xmlns:p14="http://schemas.microsoft.com/office/powerpoint/2010/main" val="34497805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latin typeface="Bahnschrift" panose="020B0502040204020203" pitchFamily="34" charset="0"/>
              </a:rPr>
              <a:t>Solution in </a:t>
            </a:r>
            <a:r>
              <a:rPr lang="en" b="1" dirty="0" smtClean="0">
                <a:solidFill>
                  <a:schemeClr val="bg1"/>
                </a:solidFill>
                <a:latin typeface="Bahnschrift" panose="020B0502040204020203" pitchFamily="34" charset="0"/>
              </a:rPr>
              <a:t>Detailes</a:t>
            </a:r>
            <a:endParaRPr b="1" dirty="0">
              <a:solidFill>
                <a:schemeClr val="bg1"/>
              </a:solidFill>
              <a:latin typeface="Bahnschrift" panose="020B0502040204020203" pitchFamily="34" charset="0"/>
            </a:endParaRPr>
          </a:p>
        </p:txBody>
      </p:sp>
      <p:sp>
        <p:nvSpPr>
          <p:cNvPr id="4" name="Right Triangle 3"/>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7184" y="4566701"/>
            <a:ext cx="1301703" cy="267998"/>
          </a:xfrm>
          <a:prstGeom prst="rect">
            <a:avLst/>
          </a:prstGeom>
        </p:spPr>
      </p:pic>
      <p:sp>
        <p:nvSpPr>
          <p:cNvPr id="10" name="Rounded Rectangle 9"/>
          <p:cNvSpPr/>
          <p:nvPr/>
        </p:nvSpPr>
        <p:spPr>
          <a:xfrm>
            <a:off x="2758938" y="1412993"/>
            <a:ext cx="3641862" cy="2758440"/>
          </a:xfrm>
          <a:prstGeom prst="roundRect">
            <a:avLst>
              <a:gd name="adj" fmla="val 22192"/>
            </a:avLst>
          </a:prstGeom>
          <a:ln w="38100">
            <a:solidFill>
              <a:srgbClr val="377588"/>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Google Shape;105;p20"/>
          <p:cNvSpPr txBox="1">
            <a:spLocks noGrp="1"/>
          </p:cNvSpPr>
          <p:nvPr>
            <p:ph type="body" idx="1"/>
          </p:nvPr>
        </p:nvSpPr>
        <p:spPr>
          <a:xfrm>
            <a:off x="2965769" y="1454509"/>
            <a:ext cx="3229624" cy="2509175"/>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200" dirty="0">
                <a:solidFill>
                  <a:schemeClr val="bg1"/>
                </a:solidFill>
                <a:latin typeface="Bahnschrift" panose="020B0502040204020203" pitchFamily="34" charset="0"/>
              </a:rPr>
              <a:t>Considering the unfortunate pandemic situation of COVID-19, robots could be used in order to help our country. </a:t>
            </a:r>
            <a:r>
              <a:rPr lang="en" sz="1200" dirty="0" smtClean="0">
                <a:solidFill>
                  <a:schemeClr val="bg1"/>
                </a:solidFill>
                <a:latin typeface="Bahnschrift" panose="020B0502040204020203" pitchFamily="34" charset="0"/>
              </a:rPr>
              <a:t>Robots </a:t>
            </a:r>
            <a:r>
              <a:rPr lang="en" sz="1200" dirty="0">
                <a:solidFill>
                  <a:schemeClr val="bg1"/>
                </a:solidFill>
                <a:latin typeface="Bahnschrift" panose="020B0502040204020203" pitchFamily="34" charset="0"/>
              </a:rPr>
              <a:t>can be used behind the scenes as well, delivering meals to patients, removing soiled linens, monitoring medical inventory, and distributing medical supplies. They can even serve as automatic room sanitizers when equipped with UV-C sterilising lights</a:t>
            </a:r>
            <a:r>
              <a:rPr lang="en" sz="1200" dirty="0" smtClean="0">
                <a:solidFill>
                  <a:schemeClr val="bg1"/>
                </a:solidFill>
                <a:latin typeface="Bahnschrift" panose="020B0502040204020203" pitchFamily="34" charset="0"/>
              </a:rPr>
              <a:t>.</a:t>
            </a:r>
            <a:endParaRPr sz="1200" dirty="0">
              <a:solidFill>
                <a:schemeClr val="bg1"/>
              </a:solidFill>
              <a:latin typeface="Bahnschrift" panose="020B0502040204020203" pitchFamily="34" charset="0"/>
            </a:endParaRPr>
          </a:p>
        </p:txBody>
      </p:sp>
      <p:grpSp>
        <p:nvGrpSpPr>
          <p:cNvPr id="11" name="Group 10"/>
          <p:cNvGrpSpPr/>
          <p:nvPr/>
        </p:nvGrpSpPr>
        <p:grpSpPr>
          <a:xfrm>
            <a:off x="46045" y="61257"/>
            <a:ext cx="1764219" cy="428016"/>
            <a:chOff x="0" y="32473"/>
            <a:chExt cx="1608372" cy="428016"/>
          </a:xfrm>
        </p:grpSpPr>
        <p:sp>
          <p:nvSpPr>
            <p:cNvPr id="12" name="Google Shape;54;p13"/>
            <p:cNvSpPr txBox="1">
              <a:spLocks/>
            </p:cNvSpPr>
            <p:nvPr/>
          </p:nvSpPr>
          <p:spPr>
            <a:xfrm>
              <a:off x="509777" y="138897"/>
              <a:ext cx="1098595" cy="2847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200" dirty="0">
                  <a:solidFill>
                    <a:srgbClr val="0A2C36"/>
                  </a:solidFill>
                  <a:latin typeface="Bahnschrift" panose="020B0502040204020203" pitchFamily="34" charset="0"/>
                </a:rPr>
                <a:t>N</a:t>
              </a:r>
              <a:r>
                <a:rPr lang="en" sz="1200" dirty="0">
                  <a:solidFill>
                    <a:srgbClr val="175F76"/>
                  </a:solidFill>
                  <a:latin typeface="Bahnschrift" panose="020B0502040204020203" pitchFamily="34" charset="0"/>
                </a:rPr>
                <a:t>IG</a:t>
              </a:r>
              <a:r>
                <a:rPr lang="en" sz="1200" dirty="0">
                  <a:solidFill>
                    <a:srgbClr val="2093B5"/>
                  </a:solidFill>
                  <a:latin typeface="Bahnschrift" panose="020B0502040204020203" pitchFamily="34" charset="0"/>
                </a:rPr>
                <a:t>HT</a:t>
              </a:r>
              <a:r>
                <a:rPr lang="en" sz="1200" dirty="0">
                  <a:solidFill>
                    <a:srgbClr val="28B1DA"/>
                  </a:solidFill>
                  <a:latin typeface="Bahnschrift" panose="020B0502040204020203" pitchFamily="34" charset="0"/>
                </a:rPr>
                <a:t>IN</a:t>
              </a:r>
              <a:r>
                <a:rPr lang="en" sz="1200" dirty="0">
                  <a:solidFill>
                    <a:srgbClr val="33C5F3"/>
                  </a:solidFill>
                  <a:latin typeface="Bahnschrift" panose="020B0502040204020203" pitchFamily="34" charset="0"/>
                </a:rPr>
                <a:t>GA</a:t>
              </a:r>
              <a:r>
                <a:rPr lang="en" sz="1200" dirty="0">
                  <a:solidFill>
                    <a:srgbClr val="B2732C"/>
                  </a:solidFill>
                  <a:latin typeface="Bahnschrift" panose="020B0502040204020203" pitchFamily="34" charset="0"/>
                </a:rPr>
                <a:t>LE</a:t>
              </a:r>
              <a:endParaRPr lang="en-US" sz="1200" dirty="0">
                <a:solidFill>
                  <a:schemeClr val="bg1"/>
                </a:solidFill>
                <a:latin typeface="Bahnschrift" panose="020B0502040204020203" pitchFamily="34" charset="0"/>
              </a:endParaRPr>
            </a:p>
          </p:txBody>
        </p:sp>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backgroundRemoval t="1731" b="97885" l="10000" r="90000">
                          <a14:foregroundMark x1="24889" y1="9038" x2="24889" y2="9038"/>
                          <a14:foregroundMark x1="76667" y1="9423" x2="76667" y2="9423"/>
                          <a14:foregroundMark x1="41889" y1="47692" x2="41889" y2="47692"/>
                          <a14:foregroundMark x1="58889" y1="48654" x2="58889" y2="48654"/>
                          <a14:foregroundMark x1="40222" y1="76346" x2="40222" y2="7634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32473"/>
              <a:ext cx="667730" cy="428016"/>
            </a:xfrm>
            <a:prstGeom prst="rect">
              <a:avLst/>
            </a:prstGeom>
          </p:spPr>
        </p:pic>
      </p:gr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071" y="1295069"/>
            <a:ext cx="2424955" cy="2819581"/>
          </a:xfrm>
          <a:prstGeom prst="rect">
            <a:avLst/>
          </a:prstGeom>
        </p:spPr>
      </p:pic>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l="15185" t="4638" r="2683" b="1320"/>
          <a:stretch/>
        </p:blipFill>
        <p:spPr>
          <a:xfrm>
            <a:off x="6632712" y="1641372"/>
            <a:ext cx="2389882" cy="2126973"/>
          </a:xfrm>
          <a:prstGeom prst="rect">
            <a:avLst/>
          </a:prstGeom>
        </p:spPr>
      </p:pic>
    </p:spTree>
    <p:extLst>
      <p:ext uri="{BB962C8B-B14F-4D97-AF65-F5344CB8AC3E}">
        <p14:creationId xmlns:p14="http://schemas.microsoft.com/office/powerpoint/2010/main" val="3034323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2127201"/>
            <a:ext cx="8520600" cy="10744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b="1" dirty="0" smtClean="0">
                <a:solidFill>
                  <a:schemeClr val="bg1"/>
                </a:solidFill>
                <a:latin typeface="Bahnschrift" panose="020B0502040204020203" pitchFamily="34" charset="0"/>
              </a:rPr>
              <a:t>Team Experience in </a:t>
            </a:r>
            <a:r>
              <a:rPr lang="en-US" sz="4000" b="1" dirty="0" smtClean="0">
                <a:solidFill>
                  <a:srgbClr val="2990C2"/>
                </a:solidFill>
                <a:latin typeface="Bahnschrift" panose="020B0502040204020203" pitchFamily="34" charset="0"/>
              </a:rPr>
              <a:t>Robotics</a:t>
            </a:r>
            <a:r>
              <a:rPr lang="en-US" sz="4000" b="1" dirty="0" smtClean="0">
                <a:solidFill>
                  <a:schemeClr val="bg1"/>
                </a:solidFill>
                <a:latin typeface="Bahnschrift" panose="020B0502040204020203" pitchFamily="34" charset="0"/>
              </a:rPr>
              <a:t> </a:t>
            </a:r>
            <a:endParaRPr sz="4000" b="1" dirty="0">
              <a:solidFill>
                <a:schemeClr val="bg1"/>
              </a:solidFill>
              <a:latin typeface="Bahnschrift" panose="020B0502040204020203" pitchFamily="34" charset="0"/>
            </a:endParaRPr>
          </a:p>
        </p:txBody>
      </p:sp>
      <p:sp>
        <p:nvSpPr>
          <p:cNvPr id="6" name="Right Triangle 5"/>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53021"/>
            <a:ext cx="1188600" cy="244712"/>
          </a:xfrm>
          <a:prstGeom prst="rect">
            <a:avLst/>
          </a:prstGeom>
        </p:spPr>
      </p:pic>
      <p:grpSp>
        <p:nvGrpSpPr>
          <p:cNvPr id="15" name="Group 14"/>
          <p:cNvGrpSpPr/>
          <p:nvPr/>
        </p:nvGrpSpPr>
        <p:grpSpPr>
          <a:xfrm>
            <a:off x="7284278" y="4560122"/>
            <a:ext cx="1764219" cy="428016"/>
            <a:chOff x="0" y="32473"/>
            <a:chExt cx="1608372" cy="428016"/>
          </a:xfrm>
        </p:grpSpPr>
        <p:sp>
          <p:nvSpPr>
            <p:cNvPr id="16" name="Google Shape;54;p13"/>
            <p:cNvSpPr txBox="1">
              <a:spLocks/>
            </p:cNvSpPr>
            <p:nvPr/>
          </p:nvSpPr>
          <p:spPr>
            <a:xfrm>
              <a:off x="509777" y="138897"/>
              <a:ext cx="1098595" cy="2847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200" dirty="0">
                  <a:solidFill>
                    <a:srgbClr val="0A2C36"/>
                  </a:solidFill>
                  <a:latin typeface="Bahnschrift" panose="020B0502040204020203" pitchFamily="34" charset="0"/>
                </a:rPr>
                <a:t>N</a:t>
              </a:r>
              <a:r>
                <a:rPr lang="en" sz="1200" dirty="0">
                  <a:solidFill>
                    <a:srgbClr val="175F76"/>
                  </a:solidFill>
                  <a:latin typeface="Bahnschrift" panose="020B0502040204020203" pitchFamily="34" charset="0"/>
                </a:rPr>
                <a:t>IG</a:t>
              </a:r>
              <a:r>
                <a:rPr lang="en" sz="1200" dirty="0">
                  <a:solidFill>
                    <a:srgbClr val="2093B5"/>
                  </a:solidFill>
                  <a:latin typeface="Bahnschrift" panose="020B0502040204020203" pitchFamily="34" charset="0"/>
                </a:rPr>
                <a:t>HT</a:t>
              </a:r>
              <a:r>
                <a:rPr lang="en" sz="1200" dirty="0">
                  <a:solidFill>
                    <a:srgbClr val="28B1DA"/>
                  </a:solidFill>
                  <a:latin typeface="Bahnschrift" panose="020B0502040204020203" pitchFamily="34" charset="0"/>
                </a:rPr>
                <a:t>IN</a:t>
              </a:r>
              <a:r>
                <a:rPr lang="en" sz="1200" dirty="0">
                  <a:solidFill>
                    <a:srgbClr val="33C5F3"/>
                  </a:solidFill>
                  <a:latin typeface="Bahnschrift" panose="020B0502040204020203" pitchFamily="34" charset="0"/>
                </a:rPr>
                <a:t>GA</a:t>
              </a:r>
              <a:r>
                <a:rPr lang="en" sz="1200" dirty="0">
                  <a:solidFill>
                    <a:srgbClr val="B2732C"/>
                  </a:solidFill>
                  <a:latin typeface="Bahnschrift" panose="020B0502040204020203" pitchFamily="34" charset="0"/>
                </a:rPr>
                <a:t>LE</a:t>
              </a:r>
              <a:endParaRPr lang="en-US" sz="1200" dirty="0">
                <a:solidFill>
                  <a:schemeClr val="bg1"/>
                </a:solidFill>
                <a:latin typeface="Bahnschrift" panose="020B0502040204020203" pitchFamily="34" charset="0"/>
              </a:endParaRPr>
            </a:p>
          </p:txBody>
        </p:sp>
        <p:pic>
          <p:nvPicPr>
            <p:cNvPr id="17" name="Picture 16"/>
            <p:cNvPicPr>
              <a:picLocks noChangeAspect="1"/>
            </p:cNvPicPr>
            <p:nvPr/>
          </p:nvPicPr>
          <p:blipFill>
            <a:blip r:embed="rId4">
              <a:extLst>
                <a:ext uri="{BEBA8EAE-BF5A-486C-A8C5-ECC9F3942E4B}">
                  <a14:imgProps xmlns:a14="http://schemas.microsoft.com/office/drawing/2010/main">
                    <a14:imgLayer r:embed="rId5">
                      <a14:imgEffect>
                        <a14:backgroundRemoval t="1731" b="97885" l="10000" r="90000">
                          <a14:foregroundMark x1="24889" y1="9038" x2="24889" y2="9038"/>
                          <a14:foregroundMark x1="76667" y1="9423" x2="76667" y2="9423"/>
                          <a14:foregroundMark x1="41889" y1="47692" x2="41889" y2="47692"/>
                          <a14:foregroundMark x1="58889" y1="48654" x2="58889" y2="48654"/>
                          <a14:foregroundMark x1="40222" y1="76346" x2="40222" y2="7634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32473"/>
              <a:ext cx="667730" cy="428016"/>
            </a:xfrm>
            <a:prstGeom prst="rect">
              <a:avLst/>
            </a:prstGeom>
          </p:spPr>
        </p:pic>
      </p:grpSp>
    </p:spTree>
    <p:extLst>
      <p:ext uri="{BB962C8B-B14F-4D97-AF65-F5344CB8AC3E}">
        <p14:creationId xmlns:p14="http://schemas.microsoft.com/office/powerpoint/2010/main" val="41574806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52744"/>
            <a:ext cx="8520600" cy="6568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smtClean="0">
                <a:solidFill>
                  <a:schemeClr val="bg1"/>
                </a:solidFill>
                <a:latin typeface="Bahnschrift" panose="020B0502040204020203" pitchFamily="34" charset="0"/>
              </a:rPr>
              <a:t>Team Experience in </a:t>
            </a:r>
            <a:r>
              <a:rPr lang="en-US" b="1" dirty="0" smtClean="0">
                <a:solidFill>
                  <a:srgbClr val="2990C2"/>
                </a:solidFill>
                <a:latin typeface="Bahnschrift" panose="020B0502040204020203" pitchFamily="34" charset="0"/>
              </a:rPr>
              <a:t>Robotics</a:t>
            </a:r>
            <a:r>
              <a:rPr lang="en-US" b="1" dirty="0" smtClean="0">
                <a:solidFill>
                  <a:schemeClr val="bg1"/>
                </a:solidFill>
                <a:latin typeface="Bahnschrift" panose="020B0502040204020203" pitchFamily="34" charset="0"/>
              </a:rPr>
              <a:t> </a:t>
            </a:r>
            <a:endParaRPr b="1" dirty="0">
              <a:solidFill>
                <a:schemeClr val="bg1"/>
              </a:solidFill>
              <a:latin typeface="Bahnschrift" panose="020B0502040204020203" pitchFamily="34" charset="0"/>
            </a:endParaRPr>
          </a:p>
        </p:txBody>
      </p:sp>
      <p:sp>
        <p:nvSpPr>
          <p:cNvPr id="6" name="Right Triangle 5"/>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53021"/>
            <a:ext cx="1188600" cy="244712"/>
          </a:xfrm>
          <a:prstGeom prst="rect">
            <a:avLst/>
          </a:prstGeom>
        </p:spPr>
      </p:pic>
      <p:grpSp>
        <p:nvGrpSpPr>
          <p:cNvPr id="15" name="Group 14"/>
          <p:cNvGrpSpPr/>
          <p:nvPr/>
        </p:nvGrpSpPr>
        <p:grpSpPr>
          <a:xfrm>
            <a:off x="7284278" y="4560122"/>
            <a:ext cx="1764219" cy="428016"/>
            <a:chOff x="0" y="32473"/>
            <a:chExt cx="1608372" cy="428016"/>
          </a:xfrm>
        </p:grpSpPr>
        <p:sp>
          <p:nvSpPr>
            <p:cNvPr id="16" name="Google Shape;54;p13"/>
            <p:cNvSpPr txBox="1">
              <a:spLocks/>
            </p:cNvSpPr>
            <p:nvPr/>
          </p:nvSpPr>
          <p:spPr>
            <a:xfrm>
              <a:off x="509777" y="138897"/>
              <a:ext cx="1098595" cy="2847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200" dirty="0">
                  <a:solidFill>
                    <a:srgbClr val="0A2C36"/>
                  </a:solidFill>
                  <a:latin typeface="Bahnschrift" panose="020B0502040204020203" pitchFamily="34" charset="0"/>
                </a:rPr>
                <a:t>N</a:t>
              </a:r>
              <a:r>
                <a:rPr lang="en" sz="1200" dirty="0">
                  <a:solidFill>
                    <a:srgbClr val="175F76"/>
                  </a:solidFill>
                  <a:latin typeface="Bahnschrift" panose="020B0502040204020203" pitchFamily="34" charset="0"/>
                </a:rPr>
                <a:t>IG</a:t>
              </a:r>
              <a:r>
                <a:rPr lang="en" sz="1200" dirty="0">
                  <a:solidFill>
                    <a:srgbClr val="2093B5"/>
                  </a:solidFill>
                  <a:latin typeface="Bahnschrift" panose="020B0502040204020203" pitchFamily="34" charset="0"/>
                </a:rPr>
                <a:t>HT</a:t>
              </a:r>
              <a:r>
                <a:rPr lang="en" sz="1200" dirty="0">
                  <a:solidFill>
                    <a:srgbClr val="28B1DA"/>
                  </a:solidFill>
                  <a:latin typeface="Bahnschrift" panose="020B0502040204020203" pitchFamily="34" charset="0"/>
                </a:rPr>
                <a:t>IN</a:t>
              </a:r>
              <a:r>
                <a:rPr lang="en" sz="1200" dirty="0">
                  <a:solidFill>
                    <a:srgbClr val="33C5F3"/>
                  </a:solidFill>
                  <a:latin typeface="Bahnschrift" panose="020B0502040204020203" pitchFamily="34" charset="0"/>
                </a:rPr>
                <a:t>GA</a:t>
              </a:r>
              <a:r>
                <a:rPr lang="en" sz="1200" dirty="0">
                  <a:solidFill>
                    <a:srgbClr val="B2732C"/>
                  </a:solidFill>
                  <a:latin typeface="Bahnschrift" panose="020B0502040204020203" pitchFamily="34" charset="0"/>
                </a:rPr>
                <a:t>LE</a:t>
              </a:r>
              <a:endParaRPr lang="en-US" sz="1200" dirty="0">
                <a:solidFill>
                  <a:schemeClr val="bg1"/>
                </a:solidFill>
                <a:latin typeface="Bahnschrift" panose="020B0502040204020203" pitchFamily="34" charset="0"/>
              </a:endParaRPr>
            </a:p>
          </p:txBody>
        </p:sp>
        <p:pic>
          <p:nvPicPr>
            <p:cNvPr id="17" name="Picture 16"/>
            <p:cNvPicPr>
              <a:picLocks noChangeAspect="1"/>
            </p:cNvPicPr>
            <p:nvPr/>
          </p:nvPicPr>
          <p:blipFill>
            <a:blip r:embed="rId4">
              <a:extLst>
                <a:ext uri="{BEBA8EAE-BF5A-486C-A8C5-ECC9F3942E4B}">
                  <a14:imgProps xmlns:a14="http://schemas.microsoft.com/office/drawing/2010/main">
                    <a14:imgLayer r:embed="rId5">
                      <a14:imgEffect>
                        <a14:backgroundRemoval t="1731" b="97885" l="10000" r="90000">
                          <a14:foregroundMark x1="24889" y1="9038" x2="24889" y2="9038"/>
                          <a14:foregroundMark x1="76667" y1="9423" x2="76667" y2="9423"/>
                          <a14:foregroundMark x1="41889" y1="47692" x2="41889" y2="47692"/>
                          <a14:foregroundMark x1="58889" y1="48654" x2="58889" y2="48654"/>
                          <a14:foregroundMark x1="40222" y1="76346" x2="40222" y2="7634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32473"/>
              <a:ext cx="667730" cy="428016"/>
            </a:xfrm>
            <a:prstGeom prst="rect">
              <a:avLst/>
            </a:prstGeom>
          </p:spPr>
        </p:pic>
      </p:grpSp>
      <p:sp>
        <p:nvSpPr>
          <p:cNvPr id="9" name="Google Shape;134;p25"/>
          <p:cNvSpPr txBox="1"/>
          <p:nvPr/>
        </p:nvSpPr>
        <p:spPr>
          <a:xfrm>
            <a:off x="1843084" y="1910993"/>
            <a:ext cx="5862790" cy="2537716"/>
          </a:xfrm>
          <a:prstGeom prst="rect">
            <a:avLst/>
          </a:prstGeom>
          <a:noFill/>
          <a:ln>
            <a:noFill/>
          </a:ln>
        </p:spPr>
        <p:txBody>
          <a:bodyPr spcFirstLastPara="1" wrap="square" lIns="91425" tIns="91425" rIns="91425" bIns="91425" anchor="t" anchorCtr="0">
            <a:noAutofit/>
          </a:bodyPr>
          <a:lstStyle/>
          <a:p>
            <a:pPr marL="342900" lvl="0" indent="-342900">
              <a:lnSpc>
                <a:spcPct val="150000"/>
              </a:lnSpc>
              <a:buFont typeface="+mj-lt"/>
              <a:buAutoNum type="arabicPeriod"/>
            </a:pPr>
            <a:r>
              <a:rPr lang="en-US" sz="1800" dirty="0" smtClean="0">
                <a:solidFill>
                  <a:schemeClr val="bg1"/>
                </a:solidFill>
                <a:latin typeface="Bahnschrift" panose="020B0502040204020203" pitchFamily="34" charset="0"/>
              </a:rPr>
              <a:t>Qualifier in University </a:t>
            </a:r>
            <a:r>
              <a:rPr lang="en-US" sz="1800" dirty="0">
                <a:solidFill>
                  <a:schemeClr val="bg1"/>
                </a:solidFill>
                <a:latin typeface="Bahnschrift" panose="020B0502040204020203" pitchFamily="34" charset="0"/>
              </a:rPr>
              <a:t>Rover Challenge (URC) </a:t>
            </a:r>
            <a:r>
              <a:rPr lang="en-US" sz="1800" dirty="0" smtClean="0">
                <a:solidFill>
                  <a:schemeClr val="bg1"/>
                </a:solidFill>
                <a:latin typeface="Bahnschrift" panose="020B0502040204020203" pitchFamily="34" charset="0"/>
              </a:rPr>
              <a:t>2017.</a:t>
            </a:r>
          </a:p>
          <a:p>
            <a:pPr marL="342900" lvl="0" indent="-342900">
              <a:lnSpc>
                <a:spcPct val="150000"/>
              </a:lnSpc>
              <a:buFont typeface="+mj-lt"/>
              <a:buAutoNum type="arabicPeriod"/>
            </a:pPr>
            <a:r>
              <a:rPr lang="en-US" sz="1800" dirty="0" smtClean="0">
                <a:solidFill>
                  <a:schemeClr val="bg1"/>
                </a:solidFill>
                <a:latin typeface="Bahnschrift" panose="020B0502040204020203" pitchFamily="34" charset="0"/>
              </a:rPr>
              <a:t>Worked in NASA </a:t>
            </a:r>
            <a:r>
              <a:rPr lang="en-US" sz="1800" dirty="0" err="1" smtClean="0">
                <a:solidFill>
                  <a:schemeClr val="bg1"/>
                </a:solidFill>
                <a:latin typeface="Bahnschrift" panose="020B0502040204020203" pitchFamily="34" charset="0"/>
              </a:rPr>
              <a:t>Chondroboat</a:t>
            </a:r>
            <a:r>
              <a:rPr lang="en-US" sz="1800" dirty="0" smtClean="0">
                <a:solidFill>
                  <a:schemeClr val="bg1"/>
                </a:solidFill>
                <a:latin typeface="Bahnschrift" panose="020B0502040204020203" pitchFamily="34" charset="0"/>
              </a:rPr>
              <a:t> with huge Success.</a:t>
            </a:r>
          </a:p>
          <a:p>
            <a:pPr marL="342900" lvl="0" indent="-342900">
              <a:lnSpc>
                <a:spcPct val="150000"/>
              </a:lnSpc>
              <a:buFont typeface="+mj-lt"/>
              <a:buAutoNum type="arabicPeriod"/>
            </a:pPr>
            <a:r>
              <a:rPr lang="en-US" sz="1800" dirty="0" smtClean="0">
                <a:solidFill>
                  <a:schemeClr val="bg1"/>
                </a:solidFill>
                <a:latin typeface="Bahnschrift" panose="020B0502040204020203" pitchFamily="34" charset="0"/>
              </a:rPr>
              <a:t>Worked with </a:t>
            </a:r>
            <a:r>
              <a:rPr lang="en-US" sz="1800" dirty="0">
                <a:solidFill>
                  <a:schemeClr val="bg1"/>
                </a:solidFill>
                <a:latin typeface="Bahnschrift" panose="020B0502040204020203" pitchFamily="34" charset="0"/>
              </a:rPr>
              <a:t>Bangladesh </a:t>
            </a:r>
            <a:r>
              <a:rPr lang="en-US" sz="1800" dirty="0" smtClean="0">
                <a:solidFill>
                  <a:schemeClr val="bg1"/>
                </a:solidFill>
                <a:latin typeface="Bahnschrift" panose="020B0502040204020203" pitchFamily="34" charset="0"/>
              </a:rPr>
              <a:t>Ordnance Factory to make a Grenade Disposal Robot.</a:t>
            </a:r>
          </a:p>
          <a:p>
            <a:pPr marL="342900" lvl="0" indent="-342900">
              <a:lnSpc>
                <a:spcPct val="150000"/>
              </a:lnSpc>
              <a:buFont typeface="+mj-lt"/>
              <a:buAutoNum type="arabicPeriod"/>
            </a:pPr>
            <a:r>
              <a:rPr lang="en-US" sz="1800" dirty="0" smtClean="0">
                <a:solidFill>
                  <a:schemeClr val="bg1"/>
                </a:solidFill>
                <a:latin typeface="Bahnschrift" panose="020B0502040204020203" pitchFamily="34" charset="0"/>
              </a:rPr>
              <a:t>Champion in Hackathon 16</a:t>
            </a:r>
            <a:endParaRPr sz="1800" dirty="0">
              <a:solidFill>
                <a:schemeClr val="bg1"/>
              </a:solidFill>
              <a:latin typeface="Bahnschrift" panose="020B0502040204020203" pitchFamily="34" charset="0"/>
            </a:endParaRPr>
          </a:p>
        </p:txBody>
      </p:sp>
      <p:sp>
        <p:nvSpPr>
          <p:cNvPr id="10" name="Rounded Rectangle 9"/>
          <p:cNvSpPr/>
          <p:nvPr/>
        </p:nvSpPr>
        <p:spPr>
          <a:xfrm>
            <a:off x="1705509" y="1719685"/>
            <a:ext cx="6137941" cy="2538216"/>
          </a:xfrm>
          <a:prstGeom prst="roundRect">
            <a:avLst/>
          </a:prstGeom>
          <a:noFill/>
          <a:ln w="57150">
            <a:solidFill>
              <a:srgbClr val="175F76"/>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14368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Right Triangle 1"/>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33099" y="2608064"/>
            <a:ext cx="4079539" cy="1384995"/>
          </a:xfrm>
          <a:prstGeom prst="rect">
            <a:avLst/>
          </a:prstGeom>
          <a:noFill/>
        </p:spPr>
        <p:txBody>
          <a:bodyPr wrap="square" lIns="91440" tIns="45720" rIns="91440" bIns="45720">
            <a:spAutoFit/>
          </a:bodyPr>
          <a:lstStyle/>
          <a:p>
            <a:pPr algn="just">
              <a:lnSpc>
                <a:spcPct val="150000"/>
              </a:lnSpc>
            </a:pPr>
            <a:r>
              <a:rPr lang="en-US" dirty="0">
                <a:latin typeface="Bahnschrift" panose="020B0502040204020203" pitchFamily="34" charset="0"/>
              </a:rPr>
              <a:t>Aqualink Bangladesh Ltd. works with clients to design and develop all sort of hardware and software solution. Our solutions are fully focused on our user that emphases on client first.</a:t>
            </a:r>
            <a:endParaRPr lang="en-US" b="1" cap="none" spc="50" dirty="0">
              <a:ln w="0"/>
              <a:solidFill>
                <a:schemeClr val="bg2"/>
              </a:solidFill>
              <a:effectLst>
                <a:innerShdw blurRad="63500" dist="50800" dir="13500000">
                  <a:srgbClr val="000000">
                    <a:alpha val="50000"/>
                  </a:srgbClr>
                </a:innerShdw>
              </a:effectLst>
            </a:endParaRPr>
          </a:p>
        </p:txBody>
      </p:sp>
      <p:sp>
        <p:nvSpPr>
          <p:cNvPr id="7" name="Rounded Rectangle 6"/>
          <p:cNvSpPr/>
          <p:nvPr/>
        </p:nvSpPr>
        <p:spPr>
          <a:xfrm>
            <a:off x="2018530" y="1988916"/>
            <a:ext cx="1407758" cy="396903"/>
          </a:xfrm>
          <a:prstGeom prst="roundRect">
            <a:avLst/>
          </a:prstGeom>
          <a:solidFill>
            <a:schemeClr val="tx1"/>
          </a:solidFill>
          <a:ln>
            <a:solidFill>
              <a:srgbClr val="2093B5"/>
            </a:solidFill>
            <a:prstDash val="dash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21924" y="1894402"/>
            <a:ext cx="1200970" cy="491417"/>
          </a:xfrm>
          <a:prstGeom prst="rect">
            <a:avLst/>
          </a:prstGeom>
          <a:noFill/>
        </p:spPr>
        <p:txBody>
          <a:bodyPr wrap="none" lIns="91440" tIns="45720" rIns="91440" bIns="45720">
            <a:spAutoFit/>
          </a:bodyPr>
          <a:lstStyle/>
          <a:p>
            <a:pPr algn="just">
              <a:lnSpc>
                <a:spcPct val="150000"/>
              </a:lnSpc>
              <a:buClr>
                <a:srgbClr val="175F76"/>
              </a:buClr>
            </a:pPr>
            <a:r>
              <a:rPr lang="en-US" sz="2000" b="1" dirty="0" smtClean="0">
                <a:ln w="0"/>
                <a:solidFill>
                  <a:srgbClr val="2990C2"/>
                </a:solidFill>
                <a:effectLst>
                  <a:outerShdw blurRad="38100" dist="19050" dir="2700000" algn="tl" rotWithShape="0">
                    <a:schemeClr val="dk1">
                      <a:alpha val="40000"/>
                    </a:schemeClr>
                  </a:outerShdw>
                </a:effectLst>
                <a:latin typeface="Bahnschrift" panose="020B0502040204020203" pitchFamily="34" charset="0"/>
              </a:rPr>
              <a:t>About Us</a:t>
            </a:r>
            <a:endParaRPr lang="en-US" sz="2000" b="1" cap="none" spc="0" dirty="0">
              <a:ln w="0"/>
              <a:solidFill>
                <a:srgbClr val="2990C2"/>
              </a:solidFill>
              <a:effectLst>
                <a:outerShdw blurRad="38100" dist="19050" dir="2700000" algn="tl" rotWithShape="0">
                  <a:schemeClr val="dk1">
                    <a:alpha val="40000"/>
                  </a:schemeClr>
                </a:outerShdw>
              </a:effectLst>
              <a:latin typeface="Bahnschrift" panose="020B0502040204020203"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1475" y="452744"/>
            <a:ext cx="2387995" cy="491646"/>
          </a:xfrm>
          <a:prstGeom prst="rect">
            <a:avLst/>
          </a:prstGeom>
        </p:spPr>
      </p:pic>
      <p:sp>
        <p:nvSpPr>
          <p:cNvPr id="10" name="Rectangle: Rounded Corners 1">
            <a:extLst>
              <a:ext uri="{FF2B5EF4-FFF2-40B4-BE49-F238E27FC236}">
                <a16:creationId xmlns="" xmlns:a16="http://schemas.microsoft.com/office/drawing/2014/main" id="{9827ACE4-FB17-4E31-AE09-E2B449216362}"/>
              </a:ext>
            </a:extLst>
          </p:cNvPr>
          <p:cNvSpPr/>
          <p:nvPr/>
        </p:nvSpPr>
        <p:spPr>
          <a:xfrm>
            <a:off x="5079563" y="1894402"/>
            <a:ext cx="1910340" cy="779182"/>
          </a:xfrm>
          <a:prstGeom prst="roundRect">
            <a:avLst/>
          </a:prstGeom>
          <a:noFill/>
          <a:ln w="28575">
            <a:solidFill>
              <a:srgbClr val="0A2C3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500"/>
          </a:p>
        </p:txBody>
      </p:sp>
      <p:sp>
        <p:nvSpPr>
          <p:cNvPr id="11" name="Rectangle: Rounded Corners 16">
            <a:extLst>
              <a:ext uri="{FF2B5EF4-FFF2-40B4-BE49-F238E27FC236}">
                <a16:creationId xmlns="" xmlns:a16="http://schemas.microsoft.com/office/drawing/2014/main" id="{52698A9A-F69A-4EBE-86A0-825B53C912E2}"/>
              </a:ext>
            </a:extLst>
          </p:cNvPr>
          <p:cNvSpPr/>
          <p:nvPr/>
        </p:nvSpPr>
        <p:spPr>
          <a:xfrm>
            <a:off x="7188432" y="1894402"/>
            <a:ext cx="1827264" cy="779182"/>
          </a:xfrm>
          <a:prstGeom prst="roundRect">
            <a:avLst/>
          </a:prstGeom>
          <a:noFill/>
          <a:ln w="28575">
            <a:solidFill>
              <a:srgbClr val="0A2C3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500"/>
          </a:p>
        </p:txBody>
      </p:sp>
      <p:sp>
        <p:nvSpPr>
          <p:cNvPr id="12" name="Rectangle: Rounded Corners 17">
            <a:extLst>
              <a:ext uri="{FF2B5EF4-FFF2-40B4-BE49-F238E27FC236}">
                <a16:creationId xmlns="" xmlns:a16="http://schemas.microsoft.com/office/drawing/2014/main" id="{9664BA3A-EE50-488A-B921-02BDBB369697}"/>
              </a:ext>
            </a:extLst>
          </p:cNvPr>
          <p:cNvSpPr/>
          <p:nvPr/>
        </p:nvSpPr>
        <p:spPr>
          <a:xfrm>
            <a:off x="5112002" y="2861065"/>
            <a:ext cx="1827264" cy="819312"/>
          </a:xfrm>
          <a:prstGeom prst="roundRect">
            <a:avLst/>
          </a:prstGeom>
          <a:noFill/>
          <a:ln w="28575">
            <a:solidFill>
              <a:srgbClr val="0A2C3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500"/>
          </a:p>
        </p:txBody>
      </p:sp>
      <p:sp>
        <p:nvSpPr>
          <p:cNvPr id="13" name="Rectangle: Rounded Corners 19">
            <a:extLst>
              <a:ext uri="{FF2B5EF4-FFF2-40B4-BE49-F238E27FC236}">
                <a16:creationId xmlns="" xmlns:a16="http://schemas.microsoft.com/office/drawing/2014/main" id="{A64922A1-D6D6-4016-8B1F-69D622B12D7A}"/>
              </a:ext>
            </a:extLst>
          </p:cNvPr>
          <p:cNvSpPr/>
          <p:nvPr/>
        </p:nvSpPr>
        <p:spPr>
          <a:xfrm>
            <a:off x="5126463" y="3859920"/>
            <a:ext cx="1827264" cy="729102"/>
          </a:xfrm>
          <a:prstGeom prst="roundRect">
            <a:avLst/>
          </a:prstGeom>
          <a:noFill/>
          <a:ln w="28575">
            <a:solidFill>
              <a:srgbClr val="0A2C3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500"/>
          </a:p>
        </p:txBody>
      </p:sp>
      <p:sp>
        <p:nvSpPr>
          <p:cNvPr id="14" name="Rectangle: Rounded Corners 20">
            <a:extLst>
              <a:ext uri="{FF2B5EF4-FFF2-40B4-BE49-F238E27FC236}">
                <a16:creationId xmlns="" xmlns:a16="http://schemas.microsoft.com/office/drawing/2014/main" id="{D67128EF-37E3-409A-A0D5-966E64337023}"/>
              </a:ext>
            </a:extLst>
          </p:cNvPr>
          <p:cNvSpPr/>
          <p:nvPr/>
        </p:nvSpPr>
        <p:spPr>
          <a:xfrm>
            <a:off x="7206191" y="2861065"/>
            <a:ext cx="1827264" cy="775382"/>
          </a:xfrm>
          <a:prstGeom prst="roundRect">
            <a:avLst/>
          </a:prstGeom>
          <a:noFill/>
          <a:ln w="28575">
            <a:solidFill>
              <a:srgbClr val="0A2C3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500"/>
          </a:p>
        </p:txBody>
      </p:sp>
      <p:sp>
        <p:nvSpPr>
          <p:cNvPr id="15" name="Rectangle: Rounded Corners 21">
            <a:extLst>
              <a:ext uri="{FF2B5EF4-FFF2-40B4-BE49-F238E27FC236}">
                <a16:creationId xmlns="" xmlns:a16="http://schemas.microsoft.com/office/drawing/2014/main" id="{925AA1A3-E6A6-42B0-A208-4B766D19D97E}"/>
              </a:ext>
            </a:extLst>
          </p:cNvPr>
          <p:cNvSpPr/>
          <p:nvPr/>
        </p:nvSpPr>
        <p:spPr>
          <a:xfrm>
            <a:off x="7237009" y="3823928"/>
            <a:ext cx="1778687" cy="738084"/>
          </a:xfrm>
          <a:prstGeom prst="roundRect">
            <a:avLst/>
          </a:prstGeom>
          <a:noFill/>
          <a:ln w="28575">
            <a:solidFill>
              <a:srgbClr val="0A2C3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500"/>
          </a:p>
        </p:txBody>
      </p:sp>
      <p:pic>
        <p:nvPicPr>
          <p:cNvPr id="16" name="Graphic 22" descr="Presentation with bar chart">
            <a:extLst>
              <a:ext uri="{FF2B5EF4-FFF2-40B4-BE49-F238E27FC236}">
                <a16:creationId xmlns="" xmlns:a16="http://schemas.microsoft.com/office/drawing/2014/main" id="{FDFCC9FC-E1B5-42A4-A90D-13E607D5E59C}"/>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7261803" y="3993059"/>
            <a:ext cx="445578" cy="445578"/>
          </a:xfrm>
          <a:prstGeom prst="rect">
            <a:avLst/>
          </a:prstGeom>
        </p:spPr>
      </p:pic>
      <p:pic>
        <p:nvPicPr>
          <p:cNvPr id="17" name="Graphic 24" descr="Database">
            <a:extLst>
              <a:ext uri="{FF2B5EF4-FFF2-40B4-BE49-F238E27FC236}">
                <a16:creationId xmlns="" xmlns:a16="http://schemas.microsoft.com/office/drawing/2014/main" id="{DC2975C3-B1D9-4BE4-B516-0E6CD51722F8}"/>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224718" y="3023712"/>
            <a:ext cx="480171" cy="480171"/>
          </a:xfrm>
          <a:prstGeom prst="rect">
            <a:avLst/>
          </a:prstGeom>
        </p:spPr>
      </p:pic>
      <p:pic>
        <p:nvPicPr>
          <p:cNvPr id="18" name="Graphic 26" descr="Stopwatch">
            <a:extLst>
              <a:ext uri="{FF2B5EF4-FFF2-40B4-BE49-F238E27FC236}">
                <a16:creationId xmlns="" xmlns:a16="http://schemas.microsoft.com/office/drawing/2014/main" id="{1507E902-6B50-4B23-B0AF-B342317C81B1}"/>
              </a:ext>
            </a:extLst>
          </p:cNvPr>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5158664" y="4003866"/>
            <a:ext cx="441209" cy="441209"/>
          </a:xfrm>
          <a:prstGeom prst="rect">
            <a:avLst/>
          </a:prstGeom>
        </p:spPr>
      </p:pic>
      <p:pic>
        <p:nvPicPr>
          <p:cNvPr id="19" name="Graphic 28" descr="Head with gears">
            <a:extLst>
              <a:ext uri="{FF2B5EF4-FFF2-40B4-BE49-F238E27FC236}">
                <a16:creationId xmlns="" xmlns:a16="http://schemas.microsoft.com/office/drawing/2014/main" id="{E5E7A008-4A76-4715-BC16-95C0A026083E}"/>
              </a:ext>
            </a:extLst>
          </p:cNvPr>
          <p:cNvPicPr>
            <a:picLocks noChangeAspect="1"/>
          </p:cNvPicPr>
          <p:nvPr/>
        </p:nvPicPr>
        <p:blipFill>
          <a:blip r:embed="rId10" cstate="print">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5085302" y="3105641"/>
            <a:ext cx="389842" cy="389842"/>
          </a:xfrm>
          <a:prstGeom prst="rect">
            <a:avLst/>
          </a:prstGeom>
        </p:spPr>
      </p:pic>
      <p:pic>
        <p:nvPicPr>
          <p:cNvPr id="20" name="Graphic 30" descr="Lightbulb">
            <a:extLst>
              <a:ext uri="{FF2B5EF4-FFF2-40B4-BE49-F238E27FC236}">
                <a16:creationId xmlns="" xmlns:a16="http://schemas.microsoft.com/office/drawing/2014/main" id="{C214E074-72DD-4A0D-90E6-0BC2924DBC15}"/>
              </a:ext>
            </a:extLst>
          </p:cNvPr>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7211331" y="2096483"/>
            <a:ext cx="474832" cy="474832"/>
          </a:xfrm>
          <a:prstGeom prst="rect">
            <a:avLst/>
          </a:prstGeom>
        </p:spPr>
      </p:pic>
      <p:pic>
        <p:nvPicPr>
          <p:cNvPr id="21" name="Graphic 32" descr="Research">
            <a:extLst>
              <a:ext uri="{FF2B5EF4-FFF2-40B4-BE49-F238E27FC236}">
                <a16:creationId xmlns="" xmlns:a16="http://schemas.microsoft.com/office/drawing/2014/main" id="{82363FEF-B2EB-4CA0-B5D2-804E66517E91}"/>
              </a:ext>
            </a:extLst>
          </p:cNvPr>
          <p:cNvPicPr>
            <a:picLocks noChangeAspect="1"/>
          </p:cNvPicPr>
          <p:nvPr/>
        </p:nvPicPr>
        <p:blipFill>
          <a:blip r:embed="rId14" cstate="print">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5112002" y="2093568"/>
            <a:ext cx="399836" cy="399836"/>
          </a:xfrm>
          <a:prstGeom prst="rect">
            <a:avLst/>
          </a:prstGeom>
        </p:spPr>
      </p:pic>
      <p:sp>
        <p:nvSpPr>
          <p:cNvPr id="22" name="TextBox 21">
            <a:extLst>
              <a:ext uri="{FF2B5EF4-FFF2-40B4-BE49-F238E27FC236}">
                <a16:creationId xmlns="" xmlns:a16="http://schemas.microsoft.com/office/drawing/2014/main" id="{48E91779-EFCF-4BA2-AA4C-ACA1AC5F8012}"/>
              </a:ext>
            </a:extLst>
          </p:cNvPr>
          <p:cNvSpPr txBox="1"/>
          <p:nvPr/>
        </p:nvSpPr>
        <p:spPr>
          <a:xfrm>
            <a:off x="5278092" y="2078984"/>
            <a:ext cx="1677008" cy="461665"/>
          </a:xfrm>
          <a:prstGeom prst="rect">
            <a:avLst/>
          </a:prstGeom>
          <a:noFill/>
        </p:spPr>
        <p:txBody>
          <a:bodyPr wrap="square" rtlCol="0">
            <a:spAutoFit/>
          </a:bodyPr>
          <a:lstStyle/>
          <a:p>
            <a:pPr algn="ctr"/>
            <a:r>
              <a:rPr lang="en-ZA" sz="1200" b="1" dirty="0" smtClean="0">
                <a:solidFill>
                  <a:schemeClr val="bg1"/>
                </a:solidFill>
                <a:latin typeface="Bahnschrift" panose="020B0502040204020203" pitchFamily="34" charset="0"/>
              </a:rPr>
              <a:t>Web and App Development</a:t>
            </a:r>
          </a:p>
        </p:txBody>
      </p:sp>
      <p:sp>
        <p:nvSpPr>
          <p:cNvPr id="23" name="TextBox 22">
            <a:extLst>
              <a:ext uri="{FF2B5EF4-FFF2-40B4-BE49-F238E27FC236}">
                <a16:creationId xmlns="" xmlns:a16="http://schemas.microsoft.com/office/drawing/2014/main" id="{63DCCC74-CDBD-40A9-97E7-5DAC0D279D2C}"/>
              </a:ext>
            </a:extLst>
          </p:cNvPr>
          <p:cNvSpPr txBox="1"/>
          <p:nvPr/>
        </p:nvSpPr>
        <p:spPr>
          <a:xfrm>
            <a:off x="7545085" y="2195400"/>
            <a:ext cx="1497311" cy="276999"/>
          </a:xfrm>
          <a:prstGeom prst="rect">
            <a:avLst/>
          </a:prstGeom>
          <a:noFill/>
        </p:spPr>
        <p:txBody>
          <a:bodyPr wrap="square" rtlCol="0">
            <a:spAutoFit/>
          </a:bodyPr>
          <a:lstStyle/>
          <a:p>
            <a:r>
              <a:rPr lang="en-ZA" sz="1200" b="1" dirty="0" smtClean="0">
                <a:solidFill>
                  <a:schemeClr val="bg1"/>
                </a:solidFill>
                <a:latin typeface="Bahnschrift" panose="020B0502040204020203" pitchFamily="34" charset="0"/>
              </a:rPr>
              <a:t>Embedded System</a:t>
            </a:r>
          </a:p>
        </p:txBody>
      </p:sp>
      <p:sp>
        <p:nvSpPr>
          <p:cNvPr id="24" name="TextBox 23">
            <a:extLst>
              <a:ext uri="{FF2B5EF4-FFF2-40B4-BE49-F238E27FC236}">
                <a16:creationId xmlns="" xmlns:a16="http://schemas.microsoft.com/office/drawing/2014/main" id="{BD733C41-01D2-4E92-9D6B-9D992725C27E}"/>
              </a:ext>
            </a:extLst>
          </p:cNvPr>
          <p:cNvSpPr txBox="1"/>
          <p:nvPr/>
        </p:nvSpPr>
        <p:spPr>
          <a:xfrm>
            <a:off x="5355338" y="3132043"/>
            <a:ext cx="1776918" cy="276999"/>
          </a:xfrm>
          <a:prstGeom prst="rect">
            <a:avLst/>
          </a:prstGeom>
          <a:noFill/>
        </p:spPr>
        <p:txBody>
          <a:bodyPr wrap="square" rtlCol="0">
            <a:spAutoFit/>
          </a:bodyPr>
          <a:lstStyle/>
          <a:p>
            <a:r>
              <a:rPr lang="en-ZA" sz="1200" b="1" dirty="0" smtClean="0">
                <a:solidFill>
                  <a:schemeClr val="bg1"/>
                </a:solidFill>
                <a:latin typeface="Bahnschrift" panose="020B0502040204020203" pitchFamily="34" charset="0"/>
              </a:rPr>
              <a:t>Industrial Automation</a:t>
            </a:r>
          </a:p>
        </p:txBody>
      </p:sp>
      <p:sp>
        <p:nvSpPr>
          <p:cNvPr id="25" name="TextBox 24">
            <a:extLst>
              <a:ext uri="{FF2B5EF4-FFF2-40B4-BE49-F238E27FC236}">
                <a16:creationId xmlns="" xmlns:a16="http://schemas.microsoft.com/office/drawing/2014/main" id="{E9231EBF-C621-4FCB-BECF-A4EB8BC43C10}"/>
              </a:ext>
            </a:extLst>
          </p:cNvPr>
          <p:cNvSpPr txBox="1"/>
          <p:nvPr/>
        </p:nvSpPr>
        <p:spPr>
          <a:xfrm>
            <a:off x="5533892" y="4040020"/>
            <a:ext cx="1473997" cy="276999"/>
          </a:xfrm>
          <a:prstGeom prst="rect">
            <a:avLst/>
          </a:prstGeom>
          <a:noFill/>
        </p:spPr>
        <p:txBody>
          <a:bodyPr wrap="square" rtlCol="0">
            <a:spAutoFit/>
          </a:bodyPr>
          <a:lstStyle/>
          <a:p>
            <a:r>
              <a:rPr lang="en-ZA" sz="1200" b="1" dirty="0" smtClean="0">
                <a:solidFill>
                  <a:schemeClr val="bg1"/>
                </a:solidFill>
                <a:latin typeface="Bahnschrift" panose="020B0502040204020203" pitchFamily="34" charset="0"/>
              </a:rPr>
              <a:t>Machine Learning </a:t>
            </a:r>
            <a:endParaRPr lang="en-ZA" sz="1200" b="1" dirty="0">
              <a:solidFill>
                <a:schemeClr val="bg1"/>
              </a:solidFill>
              <a:latin typeface="Bahnschrift" panose="020B0502040204020203" pitchFamily="34" charset="0"/>
            </a:endParaRPr>
          </a:p>
        </p:txBody>
      </p:sp>
      <p:sp>
        <p:nvSpPr>
          <p:cNvPr id="26" name="TextBox 25">
            <a:extLst>
              <a:ext uri="{FF2B5EF4-FFF2-40B4-BE49-F238E27FC236}">
                <a16:creationId xmlns="" xmlns:a16="http://schemas.microsoft.com/office/drawing/2014/main" id="{A2DD4694-16A3-471D-B8C3-136A8AF3C310}"/>
              </a:ext>
            </a:extLst>
          </p:cNvPr>
          <p:cNvSpPr txBox="1"/>
          <p:nvPr/>
        </p:nvSpPr>
        <p:spPr>
          <a:xfrm>
            <a:off x="7569426" y="3125299"/>
            <a:ext cx="1798539" cy="276999"/>
          </a:xfrm>
          <a:prstGeom prst="rect">
            <a:avLst/>
          </a:prstGeom>
          <a:noFill/>
        </p:spPr>
        <p:txBody>
          <a:bodyPr wrap="square" rtlCol="0">
            <a:spAutoFit/>
          </a:bodyPr>
          <a:lstStyle/>
          <a:p>
            <a:r>
              <a:rPr lang="en-ZA" sz="1200" b="1" dirty="0" smtClean="0">
                <a:solidFill>
                  <a:schemeClr val="bg1"/>
                </a:solidFill>
                <a:latin typeface="Bahnschrift" panose="020B0502040204020203" pitchFamily="34" charset="0"/>
              </a:rPr>
              <a:t>Artificial Intelligent</a:t>
            </a:r>
          </a:p>
        </p:txBody>
      </p:sp>
      <p:sp>
        <p:nvSpPr>
          <p:cNvPr id="27" name="TextBox 26">
            <a:extLst>
              <a:ext uri="{FF2B5EF4-FFF2-40B4-BE49-F238E27FC236}">
                <a16:creationId xmlns="" xmlns:a16="http://schemas.microsoft.com/office/drawing/2014/main" id="{7192471D-0B6C-43EC-8CA4-988478BEC417}"/>
              </a:ext>
            </a:extLst>
          </p:cNvPr>
          <p:cNvSpPr txBox="1"/>
          <p:nvPr/>
        </p:nvSpPr>
        <p:spPr>
          <a:xfrm>
            <a:off x="7545085" y="4040020"/>
            <a:ext cx="1470611" cy="276999"/>
          </a:xfrm>
          <a:prstGeom prst="rect">
            <a:avLst/>
          </a:prstGeom>
          <a:noFill/>
        </p:spPr>
        <p:txBody>
          <a:bodyPr wrap="square" rtlCol="0">
            <a:spAutoFit/>
          </a:bodyPr>
          <a:lstStyle/>
          <a:p>
            <a:pPr algn="ctr"/>
            <a:r>
              <a:rPr lang="en-ZA" sz="1200" b="1" dirty="0" smtClean="0">
                <a:solidFill>
                  <a:schemeClr val="bg1"/>
                </a:solidFill>
                <a:latin typeface="Bahnschrift" panose="020B0502040204020203" pitchFamily="34" charset="0"/>
              </a:rPr>
              <a:t>Internet of Things</a:t>
            </a:r>
            <a:endParaRPr lang="en-ZA" sz="1200" b="1"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38099226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smtClean="0">
                <a:solidFill>
                  <a:schemeClr val="bg1"/>
                </a:solidFill>
                <a:latin typeface="Bahnschrift" panose="020B0502040204020203" pitchFamily="34" charset="0"/>
              </a:rPr>
              <a:t>University Rover Challenge (URC) 2017</a:t>
            </a:r>
            <a:endParaRPr b="1" dirty="0">
              <a:solidFill>
                <a:schemeClr val="bg1"/>
              </a:solidFill>
              <a:latin typeface="Bahnschrift" panose="020B0502040204020203" pitchFamily="34" charset="0"/>
            </a:endParaRPr>
          </a:p>
        </p:txBody>
      </p:sp>
      <p:sp>
        <p:nvSpPr>
          <p:cNvPr id="6" name="Right Triangle 5"/>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53021"/>
            <a:ext cx="1188600" cy="244712"/>
          </a:xfrm>
          <a:prstGeom prst="rect">
            <a:avLst/>
          </a:prstGeom>
        </p:spPr>
      </p:pic>
      <p:grpSp>
        <p:nvGrpSpPr>
          <p:cNvPr id="15" name="Group 14"/>
          <p:cNvGrpSpPr/>
          <p:nvPr/>
        </p:nvGrpSpPr>
        <p:grpSpPr>
          <a:xfrm>
            <a:off x="7284278" y="4560122"/>
            <a:ext cx="1764219" cy="428016"/>
            <a:chOff x="0" y="32473"/>
            <a:chExt cx="1608372" cy="428016"/>
          </a:xfrm>
        </p:grpSpPr>
        <p:sp>
          <p:nvSpPr>
            <p:cNvPr id="16" name="Google Shape;54;p13"/>
            <p:cNvSpPr txBox="1">
              <a:spLocks/>
            </p:cNvSpPr>
            <p:nvPr/>
          </p:nvSpPr>
          <p:spPr>
            <a:xfrm>
              <a:off x="509777" y="138897"/>
              <a:ext cx="1098595" cy="2847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200" dirty="0">
                  <a:solidFill>
                    <a:srgbClr val="0A2C36"/>
                  </a:solidFill>
                  <a:latin typeface="Bahnschrift" panose="020B0502040204020203" pitchFamily="34" charset="0"/>
                </a:rPr>
                <a:t>N</a:t>
              </a:r>
              <a:r>
                <a:rPr lang="en" sz="1200" dirty="0">
                  <a:solidFill>
                    <a:srgbClr val="175F76"/>
                  </a:solidFill>
                  <a:latin typeface="Bahnschrift" panose="020B0502040204020203" pitchFamily="34" charset="0"/>
                </a:rPr>
                <a:t>IG</a:t>
              </a:r>
              <a:r>
                <a:rPr lang="en" sz="1200" dirty="0">
                  <a:solidFill>
                    <a:srgbClr val="2093B5"/>
                  </a:solidFill>
                  <a:latin typeface="Bahnschrift" panose="020B0502040204020203" pitchFamily="34" charset="0"/>
                </a:rPr>
                <a:t>HT</a:t>
              </a:r>
              <a:r>
                <a:rPr lang="en" sz="1200" dirty="0">
                  <a:solidFill>
                    <a:srgbClr val="28B1DA"/>
                  </a:solidFill>
                  <a:latin typeface="Bahnschrift" panose="020B0502040204020203" pitchFamily="34" charset="0"/>
                </a:rPr>
                <a:t>IN</a:t>
              </a:r>
              <a:r>
                <a:rPr lang="en" sz="1200" dirty="0">
                  <a:solidFill>
                    <a:srgbClr val="33C5F3"/>
                  </a:solidFill>
                  <a:latin typeface="Bahnschrift" panose="020B0502040204020203" pitchFamily="34" charset="0"/>
                </a:rPr>
                <a:t>GA</a:t>
              </a:r>
              <a:r>
                <a:rPr lang="en" sz="1200" dirty="0">
                  <a:solidFill>
                    <a:srgbClr val="B2732C"/>
                  </a:solidFill>
                  <a:latin typeface="Bahnschrift" panose="020B0502040204020203" pitchFamily="34" charset="0"/>
                </a:rPr>
                <a:t>LE</a:t>
              </a:r>
              <a:endParaRPr lang="en-US" sz="1200" dirty="0">
                <a:solidFill>
                  <a:schemeClr val="bg1"/>
                </a:solidFill>
                <a:latin typeface="Bahnschrift" panose="020B0502040204020203" pitchFamily="34" charset="0"/>
              </a:endParaRPr>
            </a:p>
          </p:txBody>
        </p:sp>
        <p:pic>
          <p:nvPicPr>
            <p:cNvPr id="17" name="Picture 16"/>
            <p:cNvPicPr>
              <a:picLocks noChangeAspect="1"/>
            </p:cNvPicPr>
            <p:nvPr/>
          </p:nvPicPr>
          <p:blipFill>
            <a:blip r:embed="rId4">
              <a:extLst>
                <a:ext uri="{BEBA8EAE-BF5A-486C-A8C5-ECC9F3942E4B}">
                  <a14:imgProps xmlns:a14="http://schemas.microsoft.com/office/drawing/2010/main">
                    <a14:imgLayer r:embed="rId5">
                      <a14:imgEffect>
                        <a14:backgroundRemoval t="1731" b="97885" l="10000" r="90000">
                          <a14:foregroundMark x1="24889" y1="9038" x2="24889" y2="9038"/>
                          <a14:foregroundMark x1="76667" y1="9423" x2="76667" y2="9423"/>
                          <a14:foregroundMark x1="41889" y1="47692" x2="41889" y2="47692"/>
                          <a14:foregroundMark x1="58889" y1="48654" x2="58889" y2="48654"/>
                          <a14:foregroundMark x1="40222" y1="76346" x2="40222" y2="7634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32473"/>
              <a:ext cx="667730" cy="428016"/>
            </a:xfrm>
            <a:prstGeom prst="rect">
              <a:avLst/>
            </a:prstGeom>
          </p:spPr>
        </p:pic>
      </p:grpSp>
      <p:sp>
        <p:nvSpPr>
          <p:cNvPr id="3" name="Rectangle 2"/>
          <p:cNvSpPr/>
          <p:nvPr/>
        </p:nvSpPr>
        <p:spPr>
          <a:xfrm>
            <a:off x="1404928" y="4019037"/>
            <a:ext cx="6334143" cy="694870"/>
          </a:xfrm>
          <a:prstGeom prst="rect">
            <a:avLst/>
          </a:prstGeom>
          <a:noFill/>
        </p:spPr>
        <p:txBody>
          <a:bodyPr wrap="square" lIns="91440" tIns="45720" rIns="91440" bIns="45720">
            <a:spAutoFit/>
          </a:bodyPr>
          <a:lstStyle/>
          <a:p>
            <a:pPr algn="ctr">
              <a:lnSpc>
                <a:spcPct val="150000"/>
              </a:lnSpc>
            </a:pPr>
            <a:r>
              <a:rPr lang="en-US" spc="50" dirty="0" smtClean="0">
                <a:ln w="0"/>
                <a:solidFill>
                  <a:schemeClr val="bg1">
                    <a:lumMod val="90000"/>
                    <a:lumOff val="10000"/>
                  </a:schemeClr>
                </a:solidFill>
                <a:latin typeface="Bahnschrift" panose="020B0502040204020203" pitchFamily="34" charset="0"/>
              </a:rPr>
              <a:t>Some of our Enthusiastic Team Members Represented Bangladesh with their creation in University Rover Challenge (URC) 2017 in USA.</a:t>
            </a:r>
            <a:endParaRPr lang="en-US" cap="none" spc="50" dirty="0">
              <a:ln w="0"/>
              <a:solidFill>
                <a:schemeClr val="bg1">
                  <a:lumMod val="90000"/>
                  <a:lumOff val="10000"/>
                </a:schemeClr>
              </a:solidFill>
              <a:latin typeface="Bahnschrift" panose="020B0502040204020203" pitchFamily="34" charset="0"/>
            </a:endParaRPr>
          </a:p>
        </p:txBody>
      </p:sp>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3848" t="7738" r="4684" b="1909"/>
          <a:stretch/>
        </p:blipFill>
        <p:spPr>
          <a:xfrm>
            <a:off x="311700" y="1279077"/>
            <a:ext cx="4099485" cy="2699661"/>
          </a:xfrm>
          <a:prstGeom prst="rect">
            <a:avLst/>
          </a:prstGeom>
        </p:spPr>
      </p:pic>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t="2093" r="17933" b="19073"/>
          <a:stretch/>
        </p:blipFill>
        <p:spPr>
          <a:xfrm>
            <a:off x="4647445" y="1279077"/>
            <a:ext cx="4184855" cy="2679737"/>
          </a:xfrm>
          <a:prstGeom prst="rect">
            <a:avLst/>
          </a:prstGeom>
        </p:spPr>
      </p:pic>
    </p:spTree>
    <p:extLst>
      <p:ext uri="{BB962C8B-B14F-4D97-AF65-F5344CB8AC3E}">
        <p14:creationId xmlns:p14="http://schemas.microsoft.com/office/powerpoint/2010/main" val="5937122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lgn="ctr"/>
            <a:r>
              <a:rPr lang="en-US" b="1" dirty="0">
                <a:solidFill>
                  <a:schemeClr val="bg1"/>
                </a:solidFill>
                <a:latin typeface="Bahnschrift" panose="020B0502040204020203" pitchFamily="34" charset="0"/>
              </a:rPr>
              <a:t>Champion in Hackathon 16</a:t>
            </a:r>
          </a:p>
        </p:txBody>
      </p:sp>
      <p:sp>
        <p:nvSpPr>
          <p:cNvPr id="6" name="Right Triangle 5"/>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53021"/>
            <a:ext cx="1188600" cy="244712"/>
          </a:xfrm>
          <a:prstGeom prst="rect">
            <a:avLst/>
          </a:prstGeom>
        </p:spPr>
      </p:pic>
      <p:grpSp>
        <p:nvGrpSpPr>
          <p:cNvPr id="15" name="Group 14"/>
          <p:cNvGrpSpPr/>
          <p:nvPr/>
        </p:nvGrpSpPr>
        <p:grpSpPr>
          <a:xfrm>
            <a:off x="7284278" y="4560122"/>
            <a:ext cx="1764219" cy="428016"/>
            <a:chOff x="0" y="32473"/>
            <a:chExt cx="1608372" cy="428016"/>
          </a:xfrm>
        </p:grpSpPr>
        <p:sp>
          <p:nvSpPr>
            <p:cNvPr id="16" name="Google Shape;54;p13"/>
            <p:cNvSpPr txBox="1">
              <a:spLocks/>
            </p:cNvSpPr>
            <p:nvPr/>
          </p:nvSpPr>
          <p:spPr>
            <a:xfrm>
              <a:off x="509777" y="138897"/>
              <a:ext cx="1098595" cy="2847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200" dirty="0">
                  <a:solidFill>
                    <a:srgbClr val="0A2C36"/>
                  </a:solidFill>
                  <a:latin typeface="Bahnschrift" panose="020B0502040204020203" pitchFamily="34" charset="0"/>
                </a:rPr>
                <a:t>N</a:t>
              </a:r>
              <a:r>
                <a:rPr lang="en" sz="1200" dirty="0">
                  <a:solidFill>
                    <a:srgbClr val="175F76"/>
                  </a:solidFill>
                  <a:latin typeface="Bahnschrift" panose="020B0502040204020203" pitchFamily="34" charset="0"/>
                </a:rPr>
                <a:t>IG</a:t>
              </a:r>
              <a:r>
                <a:rPr lang="en" sz="1200" dirty="0">
                  <a:solidFill>
                    <a:srgbClr val="2093B5"/>
                  </a:solidFill>
                  <a:latin typeface="Bahnschrift" panose="020B0502040204020203" pitchFamily="34" charset="0"/>
                </a:rPr>
                <a:t>HT</a:t>
              </a:r>
              <a:r>
                <a:rPr lang="en" sz="1200" dirty="0">
                  <a:solidFill>
                    <a:srgbClr val="28B1DA"/>
                  </a:solidFill>
                  <a:latin typeface="Bahnschrift" panose="020B0502040204020203" pitchFamily="34" charset="0"/>
                </a:rPr>
                <a:t>IN</a:t>
              </a:r>
              <a:r>
                <a:rPr lang="en" sz="1200" dirty="0">
                  <a:solidFill>
                    <a:srgbClr val="33C5F3"/>
                  </a:solidFill>
                  <a:latin typeface="Bahnschrift" panose="020B0502040204020203" pitchFamily="34" charset="0"/>
                </a:rPr>
                <a:t>GA</a:t>
              </a:r>
              <a:r>
                <a:rPr lang="en" sz="1200" dirty="0">
                  <a:solidFill>
                    <a:srgbClr val="B2732C"/>
                  </a:solidFill>
                  <a:latin typeface="Bahnschrift" panose="020B0502040204020203" pitchFamily="34" charset="0"/>
                </a:rPr>
                <a:t>LE</a:t>
              </a:r>
              <a:endParaRPr lang="en-US" sz="1200" dirty="0">
                <a:solidFill>
                  <a:schemeClr val="bg1"/>
                </a:solidFill>
                <a:latin typeface="Bahnschrift" panose="020B0502040204020203" pitchFamily="34" charset="0"/>
              </a:endParaRPr>
            </a:p>
          </p:txBody>
        </p:sp>
        <p:pic>
          <p:nvPicPr>
            <p:cNvPr id="17" name="Picture 16"/>
            <p:cNvPicPr>
              <a:picLocks noChangeAspect="1"/>
            </p:cNvPicPr>
            <p:nvPr/>
          </p:nvPicPr>
          <p:blipFill>
            <a:blip r:embed="rId4">
              <a:extLst>
                <a:ext uri="{BEBA8EAE-BF5A-486C-A8C5-ECC9F3942E4B}">
                  <a14:imgProps xmlns:a14="http://schemas.microsoft.com/office/drawing/2010/main">
                    <a14:imgLayer r:embed="rId5">
                      <a14:imgEffect>
                        <a14:backgroundRemoval t="1731" b="97885" l="10000" r="90000">
                          <a14:foregroundMark x1="24889" y1="9038" x2="24889" y2="9038"/>
                          <a14:foregroundMark x1="76667" y1="9423" x2="76667" y2="9423"/>
                          <a14:foregroundMark x1="41889" y1="47692" x2="41889" y2="47692"/>
                          <a14:foregroundMark x1="58889" y1="48654" x2="58889" y2="48654"/>
                          <a14:foregroundMark x1="40222" y1="76346" x2="40222" y2="7634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32473"/>
              <a:ext cx="667730" cy="428016"/>
            </a:xfrm>
            <a:prstGeom prst="rect">
              <a:avLst/>
            </a:prstGeom>
          </p:spPr>
        </p:pic>
      </p:gr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7255" y="1156020"/>
            <a:ext cx="5109490" cy="3832118"/>
          </a:xfrm>
          <a:prstGeom prst="ellipse">
            <a:avLst/>
          </a:prstGeom>
        </p:spPr>
      </p:pic>
    </p:spTree>
    <p:extLst>
      <p:ext uri="{BB962C8B-B14F-4D97-AF65-F5344CB8AC3E}">
        <p14:creationId xmlns:p14="http://schemas.microsoft.com/office/powerpoint/2010/main" val="34786652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lgn="ctr"/>
            <a:r>
              <a:rPr lang="en-US" b="1" dirty="0" smtClean="0">
                <a:solidFill>
                  <a:schemeClr val="bg1"/>
                </a:solidFill>
                <a:latin typeface="Bahnschrift" panose="020B0502040204020203" pitchFamily="34" charset="0"/>
              </a:rPr>
              <a:t>Grenade </a:t>
            </a:r>
            <a:r>
              <a:rPr lang="en-US" b="1" dirty="0">
                <a:solidFill>
                  <a:schemeClr val="bg1"/>
                </a:solidFill>
                <a:latin typeface="Bahnschrift" panose="020B0502040204020203" pitchFamily="34" charset="0"/>
              </a:rPr>
              <a:t>Disposal </a:t>
            </a:r>
            <a:r>
              <a:rPr lang="en-US" b="1" dirty="0" smtClean="0">
                <a:solidFill>
                  <a:schemeClr val="bg1"/>
                </a:solidFill>
                <a:latin typeface="Bahnschrift" panose="020B0502040204020203" pitchFamily="34" charset="0"/>
              </a:rPr>
              <a:t>Robot</a:t>
            </a:r>
            <a:r>
              <a:rPr lang="en-US" b="1" dirty="0">
                <a:solidFill>
                  <a:schemeClr val="bg1"/>
                </a:solidFill>
                <a:latin typeface="Bahnschrift" panose="020B0502040204020203" pitchFamily="34" charset="0"/>
              </a:rPr>
              <a:t> </a:t>
            </a:r>
            <a:r>
              <a:rPr lang="en-US" b="1" dirty="0" smtClean="0">
                <a:solidFill>
                  <a:schemeClr val="bg1"/>
                </a:solidFill>
                <a:latin typeface="Bahnschrift" panose="020B0502040204020203" pitchFamily="34" charset="0"/>
              </a:rPr>
              <a:t>for BOF</a:t>
            </a:r>
            <a:endParaRPr lang="en-US" b="1" dirty="0">
              <a:solidFill>
                <a:schemeClr val="bg1"/>
              </a:solidFill>
              <a:latin typeface="Bahnschrift" panose="020B0502040204020203" pitchFamily="34" charset="0"/>
            </a:endParaRPr>
          </a:p>
        </p:txBody>
      </p:sp>
      <p:sp>
        <p:nvSpPr>
          <p:cNvPr id="6" name="Right Triangle 5"/>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153021"/>
            <a:ext cx="1188600" cy="244712"/>
          </a:xfrm>
          <a:prstGeom prst="rect">
            <a:avLst/>
          </a:prstGeom>
        </p:spPr>
      </p:pic>
      <p:grpSp>
        <p:nvGrpSpPr>
          <p:cNvPr id="15" name="Group 14"/>
          <p:cNvGrpSpPr/>
          <p:nvPr/>
        </p:nvGrpSpPr>
        <p:grpSpPr>
          <a:xfrm>
            <a:off x="7284278" y="4560122"/>
            <a:ext cx="1764219" cy="428016"/>
            <a:chOff x="0" y="32473"/>
            <a:chExt cx="1608372" cy="428016"/>
          </a:xfrm>
        </p:grpSpPr>
        <p:sp>
          <p:nvSpPr>
            <p:cNvPr id="16" name="Google Shape;54;p13"/>
            <p:cNvSpPr txBox="1">
              <a:spLocks/>
            </p:cNvSpPr>
            <p:nvPr/>
          </p:nvSpPr>
          <p:spPr>
            <a:xfrm>
              <a:off x="509777" y="138897"/>
              <a:ext cx="1098595" cy="2847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200" dirty="0">
                  <a:solidFill>
                    <a:srgbClr val="0A2C36"/>
                  </a:solidFill>
                  <a:latin typeface="Bahnschrift" panose="020B0502040204020203" pitchFamily="34" charset="0"/>
                </a:rPr>
                <a:t>N</a:t>
              </a:r>
              <a:r>
                <a:rPr lang="en" sz="1200" dirty="0">
                  <a:solidFill>
                    <a:srgbClr val="175F76"/>
                  </a:solidFill>
                  <a:latin typeface="Bahnschrift" panose="020B0502040204020203" pitchFamily="34" charset="0"/>
                </a:rPr>
                <a:t>IG</a:t>
              </a:r>
              <a:r>
                <a:rPr lang="en" sz="1200" dirty="0">
                  <a:solidFill>
                    <a:srgbClr val="2093B5"/>
                  </a:solidFill>
                  <a:latin typeface="Bahnschrift" panose="020B0502040204020203" pitchFamily="34" charset="0"/>
                </a:rPr>
                <a:t>HT</a:t>
              </a:r>
              <a:r>
                <a:rPr lang="en" sz="1200" dirty="0">
                  <a:solidFill>
                    <a:srgbClr val="28B1DA"/>
                  </a:solidFill>
                  <a:latin typeface="Bahnschrift" panose="020B0502040204020203" pitchFamily="34" charset="0"/>
                </a:rPr>
                <a:t>IN</a:t>
              </a:r>
              <a:r>
                <a:rPr lang="en" sz="1200" dirty="0">
                  <a:solidFill>
                    <a:srgbClr val="33C5F3"/>
                  </a:solidFill>
                  <a:latin typeface="Bahnschrift" panose="020B0502040204020203" pitchFamily="34" charset="0"/>
                </a:rPr>
                <a:t>GA</a:t>
              </a:r>
              <a:r>
                <a:rPr lang="en" sz="1200" dirty="0">
                  <a:solidFill>
                    <a:srgbClr val="B2732C"/>
                  </a:solidFill>
                  <a:latin typeface="Bahnschrift" panose="020B0502040204020203" pitchFamily="34" charset="0"/>
                </a:rPr>
                <a:t>LE</a:t>
              </a:r>
              <a:endParaRPr lang="en-US" sz="1200" dirty="0">
                <a:solidFill>
                  <a:schemeClr val="bg1"/>
                </a:solidFill>
                <a:latin typeface="Bahnschrift" panose="020B0502040204020203" pitchFamily="34" charset="0"/>
              </a:endParaRPr>
            </a:p>
          </p:txBody>
        </p:sp>
        <p:pic>
          <p:nvPicPr>
            <p:cNvPr id="17" name="Picture 16"/>
            <p:cNvPicPr>
              <a:picLocks noChangeAspect="1"/>
            </p:cNvPicPr>
            <p:nvPr/>
          </p:nvPicPr>
          <p:blipFill>
            <a:blip r:embed="rId4">
              <a:extLst>
                <a:ext uri="{BEBA8EAE-BF5A-486C-A8C5-ECC9F3942E4B}">
                  <a14:imgProps xmlns:a14="http://schemas.microsoft.com/office/drawing/2010/main">
                    <a14:imgLayer r:embed="rId5">
                      <a14:imgEffect>
                        <a14:backgroundRemoval t="1731" b="97885" l="10000" r="90000">
                          <a14:foregroundMark x1="24889" y1="9038" x2="24889" y2="9038"/>
                          <a14:foregroundMark x1="76667" y1="9423" x2="76667" y2="9423"/>
                          <a14:foregroundMark x1="41889" y1="47692" x2="41889" y2="47692"/>
                          <a14:foregroundMark x1="58889" y1="48654" x2="58889" y2="48654"/>
                          <a14:foregroundMark x1="40222" y1="76346" x2="40222" y2="7634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32473"/>
              <a:ext cx="667730" cy="428016"/>
            </a:xfrm>
            <a:prstGeom prst="rect">
              <a:avLst/>
            </a:prstGeom>
          </p:spPr>
        </p:pic>
      </p:gr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1600" y="1379842"/>
            <a:ext cx="4250700" cy="2878058"/>
          </a:xfrm>
          <a:prstGeom prst="ellipse">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700" y="1379842"/>
            <a:ext cx="4065091" cy="2878058"/>
          </a:xfrm>
          <a:prstGeom prst="ellipse">
            <a:avLst/>
          </a:prstGeom>
        </p:spPr>
      </p:pic>
    </p:spTree>
    <p:extLst>
      <p:ext uri="{BB962C8B-B14F-4D97-AF65-F5344CB8AC3E}">
        <p14:creationId xmlns:p14="http://schemas.microsoft.com/office/powerpoint/2010/main" val="41497337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solidFill>
                  <a:schemeClr val="bg1"/>
                </a:solidFill>
                <a:latin typeface="Bahnschrift" panose="020B0502040204020203" pitchFamily="34" charset="0"/>
              </a:rPr>
              <a:t>Market Scenario</a:t>
            </a:r>
            <a:endParaRPr lang="en-US" dirty="0">
              <a:solidFill>
                <a:schemeClr val="bg1"/>
              </a:solidFill>
              <a:latin typeface="Bahnschrift" panose="020B0502040204020203" pitchFamily="34" charset="0"/>
            </a:endParaRPr>
          </a:p>
        </p:txBody>
      </p:sp>
      <p:sp>
        <p:nvSpPr>
          <p:cNvPr id="4" name="Right Triangle 3"/>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45214" y="1017725"/>
            <a:ext cx="5501861" cy="3530813"/>
          </a:xfrm>
          <a:prstGeom prst="rect">
            <a:avLst/>
          </a:prstGeom>
        </p:spPr>
      </p:pic>
      <p:sp>
        <p:nvSpPr>
          <p:cNvPr id="7" name="Rectangle 6"/>
          <p:cNvSpPr/>
          <p:nvPr/>
        </p:nvSpPr>
        <p:spPr>
          <a:xfrm>
            <a:off x="2016941" y="4548538"/>
            <a:ext cx="4958409" cy="338554"/>
          </a:xfrm>
          <a:prstGeom prst="rect">
            <a:avLst/>
          </a:prstGeom>
          <a:noFill/>
        </p:spPr>
        <p:txBody>
          <a:bodyPr wrap="none" lIns="91440" tIns="45720" rIns="91440" bIns="45720">
            <a:spAutoFit/>
          </a:bodyPr>
          <a:lstStyle/>
          <a:p>
            <a:pPr algn="ctr"/>
            <a:r>
              <a:rPr lang="en-GB" sz="1600" dirty="0">
                <a:latin typeface="Bahnschrift" panose="020B0502040204020203" pitchFamily="34" charset="0"/>
              </a:rPr>
              <a:t>G</a:t>
            </a:r>
            <a:r>
              <a:rPr lang="en-GB" sz="1600" dirty="0" smtClean="0">
                <a:latin typeface="Bahnschrift" panose="020B0502040204020203" pitchFamily="34" charset="0"/>
              </a:rPr>
              <a:t>lobal </a:t>
            </a:r>
            <a:r>
              <a:rPr lang="en-GB" sz="1600" dirty="0">
                <a:latin typeface="Bahnschrift" panose="020B0502040204020203" pitchFamily="34" charset="0"/>
              </a:rPr>
              <a:t>market </a:t>
            </a:r>
            <a:r>
              <a:rPr lang="en-GB" sz="1600" dirty="0" smtClean="0">
                <a:latin typeface="Bahnschrift" panose="020B0502040204020203" pitchFamily="34" charset="0"/>
              </a:rPr>
              <a:t>size for robots </a:t>
            </a:r>
            <a:r>
              <a:rPr lang="en-GB" sz="1600" dirty="0">
                <a:latin typeface="Bahnschrift" panose="020B0502040204020203" pitchFamily="34" charset="0"/>
              </a:rPr>
              <a:t>between 2018 and 2025</a:t>
            </a:r>
            <a:endParaRPr lang="en-US" sz="1600" cap="none" spc="0" dirty="0">
              <a:ln w="0"/>
              <a:solidFill>
                <a:schemeClr val="accent1"/>
              </a:solidFill>
              <a:effectLst>
                <a:outerShdw blurRad="38100" dist="25400" dir="5400000" algn="ctr" rotWithShape="0">
                  <a:srgbClr val="6E747A">
                    <a:alpha val="43000"/>
                  </a:srgbClr>
                </a:outerShdw>
              </a:effectLst>
              <a:latin typeface="Bahnschrift"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1325" y="4580296"/>
            <a:ext cx="1188600" cy="244712"/>
          </a:xfrm>
          <a:prstGeom prst="rect">
            <a:avLst/>
          </a:prstGeom>
        </p:spPr>
      </p:pic>
      <p:grpSp>
        <p:nvGrpSpPr>
          <p:cNvPr id="12" name="Group 11"/>
          <p:cNvGrpSpPr/>
          <p:nvPr/>
        </p:nvGrpSpPr>
        <p:grpSpPr>
          <a:xfrm>
            <a:off x="46045" y="61257"/>
            <a:ext cx="1764219" cy="428016"/>
            <a:chOff x="0" y="32473"/>
            <a:chExt cx="1608372" cy="428016"/>
          </a:xfrm>
        </p:grpSpPr>
        <p:sp>
          <p:nvSpPr>
            <p:cNvPr id="13" name="Google Shape;54;p13"/>
            <p:cNvSpPr txBox="1">
              <a:spLocks/>
            </p:cNvSpPr>
            <p:nvPr/>
          </p:nvSpPr>
          <p:spPr>
            <a:xfrm>
              <a:off x="509777" y="138897"/>
              <a:ext cx="1098595" cy="2847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200" dirty="0">
                  <a:solidFill>
                    <a:srgbClr val="0A2C36"/>
                  </a:solidFill>
                  <a:latin typeface="Bahnschrift" panose="020B0502040204020203" pitchFamily="34" charset="0"/>
                </a:rPr>
                <a:t>N</a:t>
              </a:r>
              <a:r>
                <a:rPr lang="en" sz="1200" dirty="0">
                  <a:solidFill>
                    <a:srgbClr val="175F76"/>
                  </a:solidFill>
                  <a:latin typeface="Bahnschrift" panose="020B0502040204020203" pitchFamily="34" charset="0"/>
                </a:rPr>
                <a:t>IG</a:t>
              </a:r>
              <a:r>
                <a:rPr lang="en" sz="1200" dirty="0">
                  <a:solidFill>
                    <a:srgbClr val="2093B5"/>
                  </a:solidFill>
                  <a:latin typeface="Bahnschrift" panose="020B0502040204020203" pitchFamily="34" charset="0"/>
                </a:rPr>
                <a:t>HT</a:t>
              </a:r>
              <a:r>
                <a:rPr lang="en" sz="1200" dirty="0">
                  <a:solidFill>
                    <a:srgbClr val="28B1DA"/>
                  </a:solidFill>
                  <a:latin typeface="Bahnschrift" panose="020B0502040204020203" pitchFamily="34" charset="0"/>
                </a:rPr>
                <a:t>IN</a:t>
              </a:r>
              <a:r>
                <a:rPr lang="en" sz="1200" dirty="0">
                  <a:solidFill>
                    <a:srgbClr val="33C5F3"/>
                  </a:solidFill>
                  <a:latin typeface="Bahnschrift" panose="020B0502040204020203" pitchFamily="34" charset="0"/>
                </a:rPr>
                <a:t>GA</a:t>
              </a:r>
              <a:r>
                <a:rPr lang="en" sz="1200" dirty="0">
                  <a:solidFill>
                    <a:srgbClr val="B2732C"/>
                  </a:solidFill>
                  <a:latin typeface="Bahnschrift" panose="020B0502040204020203" pitchFamily="34" charset="0"/>
                </a:rPr>
                <a:t>LE</a:t>
              </a:r>
              <a:endParaRPr lang="en-US" sz="1200" dirty="0">
                <a:solidFill>
                  <a:schemeClr val="bg1"/>
                </a:solidFill>
                <a:latin typeface="Bahnschrift" panose="020B0502040204020203" pitchFamily="34" charset="0"/>
              </a:endParaRPr>
            </a:p>
          </p:txBody>
        </p:sp>
        <p:pic>
          <p:nvPicPr>
            <p:cNvPr id="14" name="Picture 13"/>
            <p:cNvPicPr>
              <a:picLocks noChangeAspect="1"/>
            </p:cNvPicPr>
            <p:nvPr/>
          </p:nvPicPr>
          <p:blipFill>
            <a:blip r:embed="rId4">
              <a:extLst>
                <a:ext uri="{BEBA8EAE-BF5A-486C-A8C5-ECC9F3942E4B}">
                  <a14:imgProps xmlns:a14="http://schemas.microsoft.com/office/drawing/2010/main">
                    <a14:imgLayer r:embed="rId5">
                      <a14:imgEffect>
                        <a14:backgroundRemoval t="1731" b="97885" l="10000" r="90000">
                          <a14:foregroundMark x1="24889" y1="9038" x2="24889" y2="9038"/>
                          <a14:foregroundMark x1="76667" y1="9423" x2="76667" y2="9423"/>
                          <a14:foregroundMark x1="41889" y1="47692" x2="41889" y2="47692"/>
                          <a14:foregroundMark x1="58889" y1="48654" x2="58889" y2="48654"/>
                          <a14:foregroundMark x1="40222" y1="76346" x2="40222" y2="7634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32473"/>
              <a:ext cx="667730" cy="428016"/>
            </a:xfrm>
            <a:prstGeom prst="rect">
              <a:avLst/>
            </a:prstGeom>
          </p:spPr>
        </p:pic>
      </p:grpSp>
    </p:spTree>
    <p:extLst>
      <p:ext uri="{BB962C8B-B14F-4D97-AF65-F5344CB8AC3E}">
        <p14:creationId xmlns:p14="http://schemas.microsoft.com/office/powerpoint/2010/main" val="32335511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solidFill>
                  <a:schemeClr val="bg1"/>
                </a:solidFill>
                <a:latin typeface="Bahnschrift" panose="020B0502040204020203" pitchFamily="34" charset="0"/>
              </a:rPr>
              <a:t>Marketing Opportunities</a:t>
            </a:r>
            <a:endParaRPr lang="en-US" dirty="0">
              <a:solidFill>
                <a:schemeClr val="bg1"/>
              </a:solidFill>
              <a:latin typeface="Bahnschrift" panose="020B0502040204020203" pitchFamily="34" charset="0"/>
            </a:endParaRPr>
          </a:p>
        </p:txBody>
      </p:sp>
      <p:sp>
        <p:nvSpPr>
          <p:cNvPr id="4" name="Right Triangle 3"/>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1325" y="4580296"/>
            <a:ext cx="1188600" cy="244712"/>
          </a:xfrm>
          <a:prstGeom prst="rect">
            <a:avLst/>
          </a:prstGeom>
        </p:spPr>
      </p:pic>
      <p:pic>
        <p:nvPicPr>
          <p:cNvPr id="6" name="Picture 5"/>
          <p:cNvPicPr>
            <a:picLocks noChangeAspect="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l="29197" t="28182" r="27958" b="26795"/>
          <a:stretch/>
        </p:blipFill>
        <p:spPr>
          <a:xfrm>
            <a:off x="1025062" y="1546543"/>
            <a:ext cx="1536989" cy="1211356"/>
          </a:xfrm>
          <a:prstGeom prst="ellipse">
            <a:avLst/>
          </a:prstGeom>
        </p:spPr>
      </p:pic>
      <p:sp>
        <p:nvSpPr>
          <p:cNvPr id="7" name="Rectangle 6"/>
          <p:cNvSpPr/>
          <p:nvPr/>
        </p:nvSpPr>
        <p:spPr>
          <a:xfrm>
            <a:off x="566585" y="2639993"/>
            <a:ext cx="2376639" cy="984885"/>
          </a:xfrm>
          <a:prstGeom prst="rect">
            <a:avLst/>
          </a:prstGeom>
          <a:noFill/>
        </p:spPr>
        <p:txBody>
          <a:bodyPr wrap="square" lIns="91440" tIns="45720" rIns="91440" bIns="45720">
            <a:spAutoFit/>
          </a:bodyPr>
          <a:lstStyle/>
          <a:p>
            <a:pPr algn="ctr"/>
            <a:r>
              <a:rPr lang="en-US" sz="1800" b="1" cap="none" spc="0" dirty="0" smtClean="0">
                <a:ln w="0"/>
                <a:solidFill>
                  <a:srgbClr val="54B5C2"/>
                </a:solidFill>
                <a:latin typeface="Bahnschrift" panose="020B0502040204020203" pitchFamily="34" charset="0"/>
              </a:rPr>
              <a:t>USD 17, 561 Million</a:t>
            </a:r>
            <a:endParaRPr lang="en-US" b="1" cap="none" spc="0" dirty="0" smtClean="0">
              <a:ln w="0"/>
              <a:solidFill>
                <a:srgbClr val="54B5C2"/>
              </a:solidFill>
              <a:latin typeface="Bahnschrift" panose="020B0502040204020203" pitchFamily="34" charset="0"/>
            </a:endParaRPr>
          </a:p>
          <a:p>
            <a:pPr algn="ctr"/>
            <a:endParaRPr lang="en-US" sz="1200" b="1" cap="none" spc="0" dirty="0" smtClean="0">
              <a:ln w="0"/>
              <a:solidFill>
                <a:schemeClr val="bg1"/>
              </a:solidFill>
              <a:effectLst>
                <a:outerShdw blurRad="38100" dist="19050" dir="2700000" algn="tl" rotWithShape="0">
                  <a:schemeClr val="dk1">
                    <a:alpha val="40000"/>
                  </a:schemeClr>
                </a:outerShdw>
              </a:effectLst>
              <a:latin typeface="Bahnschrift" panose="020B0502040204020203" pitchFamily="34" charset="0"/>
            </a:endParaRPr>
          </a:p>
          <a:p>
            <a:pPr algn="ctr"/>
            <a:r>
              <a:rPr lang="en-GB" dirty="0" smtClean="0">
                <a:ln w="0"/>
                <a:solidFill>
                  <a:schemeClr val="bg1"/>
                </a:solidFill>
                <a:effectLst>
                  <a:outerShdw blurRad="38100" dist="19050" dir="2700000" algn="tl" rotWithShape="0">
                    <a:schemeClr val="dk1">
                      <a:alpha val="40000"/>
                    </a:schemeClr>
                  </a:outerShdw>
                </a:effectLst>
                <a:latin typeface="Bahnschrift" panose="020B0502040204020203" pitchFamily="34" charset="0"/>
              </a:rPr>
              <a:t>Global Smart Robot Market is expected to reach</a:t>
            </a:r>
            <a:endParaRPr lang="en-US" cap="none" spc="0" dirty="0">
              <a:ln w="0"/>
              <a:solidFill>
                <a:schemeClr val="bg1"/>
              </a:solidFill>
              <a:effectLst>
                <a:outerShdw blurRad="38100" dist="19050" dir="2700000" algn="tl" rotWithShape="0">
                  <a:schemeClr val="dk1">
                    <a:alpha val="40000"/>
                  </a:schemeClr>
                </a:outerShdw>
              </a:effectLst>
              <a:latin typeface="Bahnschrift" panose="020B0502040204020203" pitchFamily="34" charset="0"/>
            </a:endParaRPr>
          </a:p>
        </p:txBody>
      </p:sp>
      <p:pic>
        <p:nvPicPr>
          <p:cNvPr id="13" name="Picture 12"/>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931322" y="1464039"/>
            <a:ext cx="1376363" cy="1376363"/>
          </a:xfrm>
          <a:prstGeom prst="rect">
            <a:avLst/>
          </a:prstGeom>
        </p:spPr>
      </p:pic>
      <p:sp>
        <p:nvSpPr>
          <p:cNvPr id="14" name="Rectangle 13"/>
          <p:cNvSpPr/>
          <p:nvPr/>
        </p:nvSpPr>
        <p:spPr>
          <a:xfrm>
            <a:off x="3381298" y="2640360"/>
            <a:ext cx="2376639" cy="984885"/>
          </a:xfrm>
          <a:prstGeom prst="rect">
            <a:avLst/>
          </a:prstGeom>
          <a:noFill/>
        </p:spPr>
        <p:txBody>
          <a:bodyPr wrap="square" lIns="91440" tIns="45720" rIns="91440" bIns="45720">
            <a:spAutoFit/>
          </a:bodyPr>
          <a:lstStyle/>
          <a:p>
            <a:pPr algn="ctr"/>
            <a:r>
              <a:rPr lang="en-US" sz="1800" b="1" dirty="0" smtClean="0">
                <a:ln w="0"/>
                <a:solidFill>
                  <a:srgbClr val="54B5C2"/>
                </a:solidFill>
                <a:effectLst>
                  <a:outerShdw blurRad="38100" dist="19050" dir="2700000" algn="tl" rotWithShape="0">
                    <a:schemeClr val="dk1">
                      <a:alpha val="40000"/>
                    </a:schemeClr>
                  </a:outerShdw>
                </a:effectLst>
                <a:latin typeface="Bahnschrift" panose="020B0502040204020203" pitchFamily="34" charset="0"/>
              </a:rPr>
              <a:t>GDP </a:t>
            </a:r>
            <a:r>
              <a:rPr lang="en-US" sz="1800" b="1" cap="none" spc="0" dirty="0" smtClean="0">
                <a:ln w="0"/>
                <a:solidFill>
                  <a:srgbClr val="54B5C2"/>
                </a:solidFill>
                <a:effectLst>
                  <a:outerShdw blurRad="38100" dist="19050" dir="2700000" algn="tl" rotWithShape="0">
                    <a:schemeClr val="dk1">
                      <a:alpha val="40000"/>
                    </a:schemeClr>
                  </a:outerShdw>
                </a:effectLst>
                <a:latin typeface="Bahnschrift" panose="020B0502040204020203" pitchFamily="34" charset="0"/>
              </a:rPr>
              <a:t>USD 315 Billion</a:t>
            </a:r>
            <a:endParaRPr lang="en-US" b="1" cap="none" spc="0" dirty="0" smtClean="0">
              <a:ln w="0"/>
              <a:solidFill>
                <a:srgbClr val="54B5C2"/>
              </a:solidFill>
              <a:effectLst>
                <a:outerShdw blurRad="38100" dist="19050" dir="2700000" algn="tl" rotWithShape="0">
                  <a:schemeClr val="dk1">
                    <a:alpha val="40000"/>
                  </a:schemeClr>
                </a:outerShdw>
              </a:effectLst>
              <a:latin typeface="Bahnschrift" panose="020B0502040204020203" pitchFamily="34" charset="0"/>
            </a:endParaRPr>
          </a:p>
          <a:p>
            <a:pPr algn="ctr"/>
            <a:endParaRPr lang="en-US" sz="1200" b="1" cap="none" spc="0" dirty="0" smtClean="0">
              <a:ln w="0"/>
              <a:solidFill>
                <a:schemeClr val="bg1"/>
              </a:solidFill>
              <a:effectLst>
                <a:outerShdw blurRad="38100" dist="19050" dir="2700000" algn="tl" rotWithShape="0">
                  <a:schemeClr val="dk1">
                    <a:alpha val="40000"/>
                  </a:schemeClr>
                </a:outerShdw>
              </a:effectLst>
              <a:latin typeface="Bahnschrift" panose="020B0502040204020203" pitchFamily="34" charset="0"/>
            </a:endParaRPr>
          </a:p>
          <a:p>
            <a:pPr algn="ctr"/>
            <a:r>
              <a:rPr lang="en-GB" dirty="0" smtClean="0">
                <a:ln w="0"/>
                <a:solidFill>
                  <a:schemeClr val="bg1"/>
                </a:solidFill>
                <a:effectLst>
                  <a:outerShdw blurRad="38100" dist="19050" dir="2700000" algn="tl" rotWithShape="0">
                    <a:schemeClr val="dk1">
                      <a:alpha val="40000"/>
                    </a:schemeClr>
                  </a:outerShdw>
                </a:effectLst>
                <a:latin typeface="Bahnschrift" panose="020B0502040204020203" pitchFamily="34" charset="0"/>
              </a:rPr>
              <a:t>Bangladesh GDP expected to reach by the end of 2020</a:t>
            </a:r>
            <a:endParaRPr lang="en-US" cap="none" spc="0" dirty="0">
              <a:ln w="0"/>
              <a:solidFill>
                <a:schemeClr val="bg1"/>
              </a:solidFill>
              <a:effectLst>
                <a:outerShdw blurRad="38100" dist="19050" dir="2700000" algn="tl" rotWithShape="0">
                  <a:schemeClr val="dk1">
                    <a:alpha val="40000"/>
                  </a:schemeClr>
                </a:outerShdw>
              </a:effectLst>
              <a:latin typeface="Bahnschrift" panose="020B0502040204020203" pitchFamily="34" charset="0"/>
            </a:endParaRPr>
          </a:p>
        </p:txBody>
      </p:sp>
      <p:pic>
        <p:nvPicPr>
          <p:cNvPr id="16" name="Picture 15"/>
          <p:cNvPicPr>
            <a:picLocks noChangeAspect="1"/>
          </p:cNvPicPr>
          <p:nvPr/>
        </p:nvPicPr>
        <p:blipFill rotWithShape="1">
          <a:blip r:embed="rId6">
            <a:duotone>
              <a:schemeClr val="accent5">
                <a:shade val="45000"/>
                <a:satMod val="135000"/>
              </a:schemeClr>
              <a:prstClr val="white"/>
            </a:duotone>
            <a:extLst>
              <a:ext uri="{BEBA8EAE-BF5A-486C-A8C5-ECC9F3942E4B}">
                <a14:imgProps xmlns:a14="http://schemas.microsoft.com/office/drawing/2010/main">
                  <a14:imgLayer r:embed="rId7">
                    <a14:imgEffect>
                      <a14:backgroundRemoval t="10000" b="90000" l="10000" r="90000">
                        <a14:foregroundMark x1="57111" y1="28222" x2="57111" y2="28222"/>
                        <a14:foregroundMark x1="68000" y1="25333" x2="68000" y2="25333"/>
                      </a14:backgroundRemoval>
                    </a14:imgEffect>
                  </a14:imgLayer>
                </a14:imgProps>
              </a:ext>
              <a:ext uri="{28A0092B-C50C-407E-A947-70E740481C1C}">
                <a14:useLocalDpi xmlns:a14="http://schemas.microsoft.com/office/drawing/2010/main" val="0"/>
              </a:ext>
            </a:extLst>
          </a:blip>
          <a:srcRect l="15503" t="15028" r="16905" b="24323"/>
          <a:stretch/>
        </p:blipFill>
        <p:spPr>
          <a:xfrm>
            <a:off x="6676956" y="1508951"/>
            <a:ext cx="1249951" cy="1121531"/>
          </a:xfrm>
          <a:prstGeom prst="rect">
            <a:avLst/>
          </a:prstGeom>
        </p:spPr>
      </p:pic>
      <p:sp>
        <p:nvSpPr>
          <p:cNvPr id="17" name="Rectangle 16"/>
          <p:cNvSpPr/>
          <p:nvPr/>
        </p:nvSpPr>
        <p:spPr>
          <a:xfrm>
            <a:off x="6113613" y="2639993"/>
            <a:ext cx="2376639" cy="984885"/>
          </a:xfrm>
          <a:prstGeom prst="rect">
            <a:avLst/>
          </a:prstGeom>
          <a:noFill/>
        </p:spPr>
        <p:txBody>
          <a:bodyPr wrap="square" lIns="91440" tIns="45720" rIns="91440" bIns="45720">
            <a:spAutoFit/>
          </a:bodyPr>
          <a:lstStyle/>
          <a:p>
            <a:pPr algn="ctr"/>
            <a:r>
              <a:rPr lang="en-GB" sz="1800" b="1" dirty="0" smtClean="0">
                <a:ln w="0"/>
                <a:solidFill>
                  <a:srgbClr val="54B5C2"/>
                </a:solidFill>
                <a:effectLst>
                  <a:outerShdw blurRad="38100" dist="19050" dir="2700000" algn="tl" rotWithShape="0">
                    <a:schemeClr val="dk1">
                      <a:alpha val="40000"/>
                    </a:schemeClr>
                  </a:outerShdw>
                </a:effectLst>
                <a:latin typeface="Bahnschrift" panose="020B0502040204020203" pitchFamily="34" charset="0"/>
              </a:rPr>
              <a:t>168</a:t>
            </a:r>
            <a:r>
              <a:rPr lang="en-GB" sz="1800" b="1" baseline="30000" dirty="0" smtClean="0">
                <a:ln w="0"/>
                <a:solidFill>
                  <a:srgbClr val="54B5C2"/>
                </a:solidFill>
                <a:effectLst>
                  <a:outerShdw blurRad="38100" dist="19050" dir="2700000" algn="tl" rotWithShape="0">
                    <a:schemeClr val="dk1">
                      <a:alpha val="40000"/>
                    </a:schemeClr>
                  </a:outerShdw>
                </a:effectLst>
                <a:latin typeface="Bahnschrift" panose="020B0502040204020203" pitchFamily="34" charset="0"/>
              </a:rPr>
              <a:t>th</a:t>
            </a:r>
            <a:r>
              <a:rPr lang="en-GB" sz="1800" b="1" dirty="0" smtClean="0">
                <a:ln w="0"/>
                <a:solidFill>
                  <a:srgbClr val="54B5C2"/>
                </a:solidFill>
                <a:effectLst>
                  <a:outerShdw blurRad="38100" dist="19050" dir="2700000" algn="tl" rotWithShape="0">
                    <a:schemeClr val="dk1">
                      <a:alpha val="40000"/>
                    </a:schemeClr>
                  </a:outerShdw>
                </a:effectLst>
                <a:latin typeface="Bahnschrift" panose="020B0502040204020203" pitchFamily="34" charset="0"/>
              </a:rPr>
              <a:t> in the Global</a:t>
            </a:r>
            <a:endParaRPr lang="en-US" b="1" cap="none" spc="0" dirty="0" smtClean="0">
              <a:ln w="0"/>
              <a:solidFill>
                <a:srgbClr val="54B5C2"/>
              </a:solidFill>
              <a:effectLst>
                <a:outerShdw blurRad="38100" dist="19050" dir="2700000" algn="tl" rotWithShape="0">
                  <a:schemeClr val="dk1">
                    <a:alpha val="40000"/>
                  </a:schemeClr>
                </a:outerShdw>
              </a:effectLst>
              <a:latin typeface="Bahnschrift" panose="020B0502040204020203" pitchFamily="34" charset="0"/>
            </a:endParaRPr>
          </a:p>
          <a:p>
            <a:pPr algn="ctr"/>
            <a:endParaRPr lang="en-US" sz="1200" b="1" cap="none" spc="0" dirty="0" smtClean="0">
              <a:ln w="0"/>
              <a:solidFill>
                <a:schemeClr val="bg1"/>
              </a:solidFill>
              <a:effectLst>
                <a:outerShdw blurRad="38100" dist="19050" dir="2700000" algn="tl" rotWithShape="0">
                  <a:schemeClr val="dk1">
                    <a:alpha val="40000"/>
                  </a:schemeClr>
                </a:outerShdw>
              </a:effectLst>
              <a:latin typeface="Bahnschrift" panose="020B0502040204020203" pitchFamily="34" charset="0"/>
            </a:endParaRPr>
          </a:p>
          <a:p>
            <a:pPr algn="ctr"/>
            <a:r>
              <a:rPr lang="en-GB" dirty="0" smtClean="0">
                <a:ln w="0"/>
                <a:solidFill>
                  <a:schemeClr val="bg1"/>
                </a:solidFill>
                <a:effectLst>
                  <a:outerShdw blurRad="38100" dist="19050" dir="2700000" algn="tl" rotWithShape="0">
                    <a:schemeClr val="dk1">
                      <a:alpha val="40000"/>
                    </a:schemeClr>
                  </a:outerShdw>
                </a:effectLst>
                <a:latin typeface="Bahnschrift" panose="020B0502040204020203" pitchFamily="34" charset="0"/>
              </a:rPr>
              <a:t>Bangladesh rose to this rank for ease of business</a:t>
            </a:r>
            <a:endParaRPr lang="en-US" cap="none" spc="0" dirty="0">
              <a:ln w="0"/>
              <a:solidFill>
                <a:schemeClr val="bg1"/>
              </a:solidFill>
              <a:effectLst>
                <a:outerShdw blurRad="38100" dist="19050" dir="2700000" algn="tl" rotWithShape="0">
                  <a:schemeClr val="dk1">
                    <a:alpha val="40000"/>
                  </a:schemeClr>
                </a:outerShdw>
              </a:effectLst>
              <a:latin typeface="Bahnschrift" panose="020B0502040204020203" pitchFamily="34" charset="0"/>
            </a:endParaRPr>
          </a:p>
        </p:txBody>
      </p:sp>
      <p:sp>
        <p:nvSpPr>
          <p:cNvPr id="18" name="Rectangle 17"/>
          <p:cNvSpPr/>
          <p:nvPr/>
        </p:nvSpPr>
        <p:spPr>
          <a:xfrm>
            <a:off x="1480827" y="3962036"/>
            <a:ext cx="6210498" cy="523220"/>
          </a:xfrm>
          <a:prstGeom prst="rect">
            <a:avLst/>
          </a:prstGeom>
          <a:noFill/>
        </p:spPr>
        <p:txBody>
          <a:bodyPr wrap="square" lIns="91440" tIns="45720" rIns="91440" bIns="45720">
            <a:spAutoFit/>
          </a:bodyPr>
          <a:lstStyle/>
          <a:p>
            <a:pPr algn="ctr"/>
            <a:r>
              <a:rPr lang="en-GB" dirty="0">
                <a:ln w="0"/>
                <a:solidFill>
                  <a:schemeClr val="tx1">
                    <a:lumMod val="50000"/>
                  </a:schemeClr>
                </a:solidFill>
                <a:effectLst>
                  <a:outerShdw blurRad="38100" dist="19050" dir="2700000" algn="tl" rotWithShape="0">
                    <a:schemeClr val="dk1">
                      <a:alpha val="40000"/>
                    </a:schemeClr>
                  </a:outerShdw>
                </a:effectLst>
                <a:latin typeface="Bahnschrift" panose="020B0502040204020203" pitchFamily="34" charset="0"/>
              </a:rPr>
              <a:t>Setting up a new business became less expensive with the reduction of registration and name clearance fees </a:t>
            </a:r>
            <a:r>
              <a:rPr lang="en-GB" dirty="0" smtClean="0">
                <a:ln w="0"/>
                <a:solidFill>
                  <a:schemeClr val="tx1">
                    <a:lumMod val="50000"/>
                  </a:schemeClr>
                </a:solidFill>
                <a:effectLst>
                  <a:outerShdw blurRad="38100" dist="19050" dir="2700000" algn="tl" rotWithShape="0">
                    <a:schemeClr val="dk1">
                      <a:alpha val="40000"/>
                    </a:schemeClr>
                  </a:outerShdw>
                </a:effectLst>
                <a:latin typeface="Bahnschrift" panose="020B0502040204020203" pitchFamily="34" charset="0"/>
              </a:rPr>
              <a:t>and digitalization</a:t>
            </a:r>
            <a:endParaRPr lang="en-US" cap="none" spc="0" dirty="0">
              <a:ln w="0"/>
              <a:solidFill>
                <a:schemeClr val="tx1">
                  <a:lumMod val="50000"/>
                </a:schemeClr>
              </a:solidFill>
              <a:effectLst>
                <a:outerShdw blurRad="38100" dist="19050" dir="2700000" algn="tl" rotWithShape="0">
                  <a:schemeClr val="dk1">
                    <a:alpha val="40000"/>
                  </a:schemeClr>
                </a:outerShdw>
              </a:effectLst>
              <a:latin typeface="Bahnschrift" panose="020B0502040204020203" pitchFamily="34" charset="0"/>
            </a:endParaRPr>
          </a:p>
        </p:txBody>
      </p:sp>
      <p:grpSp>
        <p:nvGrpSpPr>
          <p:cNvPr id="19" name="Group 18"/>
          <p:cNvGrpSpPr/>
          <p:nvPr/>
        </p:nvGrpSpPr>
        <p:grpSpPr>
          <a:xfrm>
            <a:off x="46045" y="61257"/>
            <a:ext cx="1764219" cy="428016"/>
            <a:chOff x="0" y="32473"/>
            <a:chExt cx="1608372" cy="428016"/>
          </a:xfrm>
        </p:grpSpPr>
        <p:sp>
          <p:nvSpPr>
            <p:cNvPr id="20" name="Google Shape;54;p13"/>
            <p:cNvSpPr txBox="1">
              <a:spLocks/>
            </p:cNvSpPr>
            <p:nvPr/>
          </p:nvSpPr>
          <p:spPr>
            <a:xfrm>
              <a:off x="509777" y="138897"/>
              <a:ext cx="1098595" cy="2847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200" dirty="0">
                  <a:solidFill>
                    <a:srgbClr val="0A2C36"/>
                  </a:solidFill>
                  <a:latin typeface="Bahnschrift" panose="020B0502040204020203" pitchFamily="34" charset="0"/>
                </a:rPr>
                <a:t>N</a:t>
              </a:r>
              <a:r>
                <a:rPr lang="en" sz="1200" dirty="0">
                  <a:solidFill>
                    <a:srgbClr val="175F76"/>
                  </a:solidFill>
                  <a:latin typeface="Bahnschrift" panose="020B0502040204020203" pitchFamily="34" charset="0"/>
                </a:rPr>
                <a:t>IG</a:t>
              </a:r>
              <a:r>
                <a:rPr lang="en" sz="1200" dirty="0">
                  <a:solidFill>
                    <a:srgbClr val="2093B5"/>
                  </a:solidFill>
                  <a:latin typeface="Bahnschrift" panose="020B0502040204020203" pitchFamily="34" charset="0"/>
                </a:rPr>
                <a:t>HT</a:t>
              </a:r>
              <a:r>
                <a:rPr lang="en" sz="1200" dirty="0">
                  <a:solidFill>
                    <a:srgbClr val="28B1DA"/>
                  </a:solidFill>
                  <a:latin typeface="Bahnschrift" panose="020B0502040204020203" pitchFamily="34" charset="0"/>
                </a:rPr>
                <a:t>IN</a:t>
              </a:r>
              <a:r>
                <a:rPr lang="en" sz="1200" dirty="0">
                  <a:solidFill>
                    <a:srgbClr val="33C5F3"/>
                  </a:solidFill>
                  <a:latin typeface="Bahnschrift" panose="020B0502040204020203" pitchFamily="34" charset="0"/>
                </a:rPr>
                <a:t>GA</a:t>
              </a:r>
              <a:r>
                <a:rPr lang="en" sz="1200" dirty="0">
                  <a:solidFill>
                    <a:srgbClr val="B2732C"/>
                  </a:solidFill>
                  <a:latin typeface="Bahnschrift" panose="020B0502040204020203" pitchFamily="34" charset="0"/>
                </a:rPr>
                <a:t>LE</a:t>
              </a:r>
              <a:endParaRPr lang="en-US" sz="1200" dirty="0">
                <a:solidFill>
                  <a:schemeClr val="bg1"/>
                </a:solidFill>
                <a:latin typeface="Bahnschrift" panose="020B0502040204020203" pitchFamily="34" charset="0"/>
              </a:endParaRPr>
            </a:p>
          </p:txBody>
        </p:sp>
        <p:pic>
          <p:nvPicPr>
            <p:cNvPr id="21" name="Picture 20"/>
            <p:cNvPicPr>
              <a:picLocks noChangeAspect="1"/>
            </p:cNvPicPr>
            <p:nvPr/>
          </p:nvPicPr>
          <p:blipFill>
            <a:blip r:embed="rId8">
              <a:extLst>
                <a:ext uri="{BEBA8EAE-BF5A-486C-A8C5-ECC9F3942E4B}">
                  <a14:imgProps xmlns:a14="http://schemas.microsoft.com/office/drawing/2010/main">
                    <a14:imgLayer r:embed="rId9">
                      <a14:imgEffect>
                        <a14:backgroundRemoval t="1731" b="97885" l="10000" r="90000">
                          <a14:foregroundMark x1="24889" y1="9038" x2="24889" y2="9038"/>
                          <a14:foregroundMark x1="76667" y1="9423" x2="76667" y2="9423"/>
                          <a14:foregroundMark x1="41889" y1="47692" x2="41889" y2="47692"/>
                          <a14:foregroundMark x1="58889" y1="48654" x2="58889" y2="48654"/>
                          <a14:foregroundMark x1="40222" y1="76346" x2="40222" y2="7634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32473"/>
              <a:ext cx="667730" cy="428016"/>
            </a:xfrm>
            <a:prstGeom prst="rect">
              <a:avLst/>
            </a:prstGeom>
          </p:spPr>
        </p:pic>
      </p:grpSp>
    </p:spTree>
    <p:extLst>
      <p:ext uri="{BB962C8B-B14F-4D97-AF65-F5344CB8AC3E}">
        <p14:creationId xmlns:p14="http://schemas.microsoft.com/office/powerpoint/2010/main" val="7947246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solidFill>
                  <a:schemeClr val="bg1"/>
                </a:solidFill>
                <a:latin typeface="Bahnschrift" panose="020B0502040204020203" pitchFamily="34" charset="0"/>
              </a:rPr>
              <a:t>Marketing Opportunities</a:t>
            </a:r>
            <a:endParaRPr lang="en-US" dirty="0">
              <a:solidFill>
                <a:schemeClr val="bg1"/>
              </a:solidFill>
              <a:latin typeface="Bahnschrift" panose="020B0502040204020203" pitchFamily="34" charset="0"/>
            </a:endParaRPr>
          </a:p>
        </p:txBody>
      </p:sp>
      <p:sp>
        <p:nvSpPr>
          <p:cNvPr id="4" name="Right Triangle 3"/>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1325" y="4580296"/>
            <a:ext cx="1188600" cy="244712"/>
          </a:xfrm>
          <a:prstGeom prst="rect">
            <a:avLst/>
          </a:prstGeom>
        </p:spPr>
      </p:pic>
      <p:grpSp>
        <p:nvGrpSpPr>
          <p:cNvPr id="19" name="Group 18"/>
          <p:cNvGrpSpPr/>
          <p:nvPr/>
        </p:nvGrpSpPr>
        <p:grpSpPr>
          <a:xfrm>
            <a:off x="46045" y="61257"/>
            <a:ext cx="1764219" cy="428016"/>
            <a:chOff x="0" y="32473"/>
            <a:chExt cx="1608372" cy="428016"/>
          </a:xfrm>
        </p:grpSpPr>
        <p:sp>
          <p:nvSpPr>
            <p:cNvPr id="20" name="Google Shape;54;p13"/>
            <p:cNvSpPr txBox="1">
              <a:spLocks/>
            </p:cNvSpPr>
            <p:nvPr/>
          </p:nvSpPr>
          <p:spPr>
            <a:xfrm>
              <a:off x="509777" y="138897"/>
              <a:ext cx="1098595" cy="2847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200" dirty="0">
                  <a:solidFill>
                    <a:srgbClr val="0A2C36"/>
                  </a:solidFill>
                  <a:latin typeface="Bahnschrift" panose="020B0502040204020203" pitchFamily="34" charset="0"/>
                </a:rPr>
                <a:t>N</a:t>
              </a:r>
              <a:r>
                <a:rPr lang="en" sz="1200" dirty="0">
                  <a:solidFill>
                    <a:srgbClr val="175F76"/>
                  </a:solidFill>
                  <a:latin typeface="Bahnschrift" panose="020B0502040204020203" pitchFamily="34" charset="0"/>
                </a:rPr>
                <a:t>IG</a:t>
              </a:r>
              <a:r>
                <a:rPr lang="en" sz="1200" dirty="0">
                  <a:solidFill>
                    <a:srgbClr val="2093B5"/>
                  </a:solidFill>
                  <a:latin typeface="Bahnschrift" panose="020B0502040204020203" pitchFamily="34" charset="0"/>
                </a:rPr>
                <a:t>HT</a:t>
              </a:r>
              <a:r>
                <a:rPr lang="en" sz="1200" dirty="0">
                  <a:solidFill>
                    <a:srgbClr val="28B1DA"/>
                  </a:solidFill>
                  <a:latin typeface="Bahnschrift" panose="020B0502040204020203" pitchFamily="34" charset="0"/>
                </a:rPr>
                <a:t>IN</a:t>
              </a:r>
              <a:r>
                <a:rPr lang="en" sz="1200" dirty="0">
                  <a:solidFill>
                    <a:srgbClr val="33C5F3"/>
                  </a:solidFill>
                  <a:latin typeface="Bahnschrift" panose="020B0502040204020203" pitchFamily="34" charset="0"/>
                </a:rPr>
                <a:t>GA</a:t>
              </a:r>
              <a:r>
                <a:rPr lang="en" sz="1200" dirty="0">
                  <a:solidFill>
                    <a:srgbClr val="B2732C"/>
                  </a:solidFill>
                  <a:latin typeface="Bahnschrift" panose="020B0502040204020203" pitchFamily="34" charset="0"/>
                </a:rPr>
                <a:t>LE</a:t>
              </a:r>
              <a:endParaRPr lang="en-US" sz="1200" dirty="0">
                <a:solidFill>
                  <a:schemeClr val="bg1"/>
                </a:solidFill>
                <a:latin typeface="Bahnschrift" panose="020B0502040204020203" pitchFamily="34" charset="0"/>
              </a:endParaRPr>
            </a:p>
          </p:txBody>
        </p:sp>
        <p:pic>
          <p:nvPicPr>
            <p:cNvPr id="21" name="Picture 20"/>
            <p:cNvPicPr>
              <a:picLocks noChangeAspect="1"/>
            </p:cNvPicPr>
            <p:nvPr/>
          </p:nvPicPr>
          <p:blipFill>
            <a:blip r:embed="rId3">
              <a:extLst>
                <a:ext uri="{BEBA8EAE-BF5A-486C-A8C5-ECC9F3942E4B}">
                  <a14:imgProps xmlns:a14="http://schemas.microsoft.com/office/drawing/2010/main">
                    <a14:imgLayer r:embed="rId4">
                      <a14:imgEffect>
                        <a14:backgroundRemoval t="1731" b="97885" l="10000" r="90000">
                          <a14:foregroundMark x1="24889" y1="9038" x2="24889" y2="9038"/>
                          <a14:foregroundMark x1="76667" y1="9423" x2="76667" y2="9423"/>
                          <a14:foregroundMark x1="41889" y1="47692" x2="41889" y2="47692"/>
                          <a14:foregroundMark x1="58889" y1="48654" x2="58889" y2="48654"/>
                          <a14:foregroundMark x1="40222" y1="76346" x2="40222" y2="7634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32473"/>
              <a:ext cx="667730" cy="428016"/>
            </a:xfrm>
            <a:prstGeom prst="rect">
              <a:avLst/>
            </a:prstGeom>
          </p:spPr>
        </p:pic>
      </p:gr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1999" y="1098424"/>
            <a:ext cx="4984929" cy="3899603"/>
          </a:xfrm>
          <a:prstGeom prst="rect">
            <a:avLst/>
          </a:prstGeom>
        </p:spPr>
      </p:pic>
    </p:spTree>
    <p:extLst>
      <p:ext uri="{BB962C8B-B14F-4D97-AF65-F5344CB8AC3E}">
        <p14:creationId xmlns:p14="http://schemas.microsoft.com/office/powerpoint/2010/main" val="24313025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7" name="Rounded Rectangle 6"/>
          <p:cNvSpPr/>
          <p:nvPr/>
        </p:nvSpPr>
        <p:spPr>
          <a:xfrm>
            <a:off x="1105877" y="3628490"/>
            <a:ext cx="6999032" cy="498764"/>
          </a:xfrm>
          <a:prstGeom prst="roundRect">
            <a:avLst/>
          </a:prstGeom>
          <a:noFill/>
          <a:ln w="38100">
            <a:solidFill>
              <a:schemeClr val="tx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Google Shape;12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latin typeface="Bahnschrift" panose="020B0502040204020203" pitchFamily="34" charset="0"/>
              </a:rPr>
              <a:t>Development process of the solution</a:t>
            </a:r>
            <a:endParaRPr b="1" dirty="0">
              <a:solidFill>
                <a:schemeClr val="bg1"/>
              </a:solidFill>
              <a:latin typeface="Bahnschrift" panose="020B0502040204020203" pitchFamily="34" charset="0"/>
            </a:endParaRPr>
          </a:p>
        </p:txBody>
      </p:sp>
      <p:sp>
        <p:nvSpPr>
          <p:cNvPr id="4" name="Right Triangle 3"/>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1325" y="4580296"/>
            <a:ext cx="1188600" cy="244712"/>
          </a:xfrm>
          <a:prstGeom prst="rect">
            <a:avLst/>
          </a:prstGeom>
        </p:spPr>
      </p:pic>
      <p:grpSp>
        <p:nvGrpSpPr>
          <p:cNvPr id="10" name="Group 9"/>
          <p:cNvGrpSpPr/>
          <p:nvPr/>
        </p:nvGrpSpPr>
        <p:grpSpPr>
          <a:xfrm>
            <a:off x="46045" y="61257"/>
            <a:ext cx="1764219" cy="428016"/>
            <a:chOff x="0" y="32473"/>
            <a:chExt cx="1608372" cy="428016"/>
          </a:xfrm>
        </p:grpSpPr>
        <p:sp>
          <p:nvSpPr>
            <p:cNvPr id="11" name="Google Shape;54;p13"/>
            <p:cNvSpPr txBox="1">
              <a:spLocks/>
            </p:cNvSpPr>
            <p:nvPr/>
          </p:nvSpPr>
          <p:spPr>
            <a:xfrm>
              <a:off x="509777" y="138897"/>
              <a:ext cx="1098595" cy="2847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200" dirty="0">
                  <a:solidFill>
                    <a:srgbClr val="0A2C36"/>
                  </a:solidFill>
                  <a:latin typeface="Bahnschrift" panose="020B0502040204020203" pitchFamily="34" charset="0"/>
                </a:rPr>
                <a:t>N</a:t>
              </a:r>
              <a:r>
                <a:rPr lang="en" sz="1200" dirty="0">
                  <a:solidFill>
                    <a:srgbClr val="175F76"/>
                  </a:solidFill>
                  <a:latin typeface="Bahnschrift" panose="020B0502040204020203" pitchFamily="34" charset="0"/>
                </a:rPr>
                <a:t>IG</a:t>
              </a:r>
              <a:r>
                <a:rPr lang="en" sz="1200" dirty="0">
                  <a:solidFill>
                    <a:srgbClr val="2093B5"/>
                  </a:solidFill>
                  <a:latin typeface="Bahnschrift" panose="020B0502040204020203" pitchFamily="34" charset="0"/>
                </a:rPr>
                <a:t>HT</a:t>
              </a:r>
              <a:r>
                <a:rPr lang="en" sz="1200" dirty="0">
                  <a:solidFill>
                    <a:srgbClr val="28B1DA"/>
                  </a:solidFill>
                  <a:latin typeface="Bahnschrift" panose="020B0502040204020203" pitchFamily="34" charset="0"/>
                </a:rPr>
                <a:t>IN</a:t>
              </a:r>
              <a:r>
                <a:rPr lang="en" sz="1200" dirty="0">
                  <a:solidFill>
                    <a:srgbClr val="33C5F3"/>
                  </a:solidFill>
                  <a:latin typeface="Bahnschrift" panose="020B0502040204020203" pitchFamily="34" charset="0"/>
                </a:rPr>
                <a:t>GA</a:t>
              </a:r>
              <a:r>
                <a:rPr lang="en" sz="1200" dirty="0">
                  <a:solidFill>
                    <a:srgbClr val="B2732C"/>
                  </a:solidFill>
                  <a:latin typeface="Bahnschrift" panose="020B0502040204020203" pitchFamily="34" charset="0"/>
                </a:rPr>
                <a:t>LE</a:t>
              </a:r>
              <a:endParaRPr lang="en-US" sz="1200" dirty="0">
                <a:solidFill>
                  <a:schemeClr val="bg1"/>
                </a:solidFill>
                <a:latin typeface="Bahnschrift" panose="020B0502040204020203" pitchFamily="34" charset="0"/>
              </a:endParaRPr>
            </a:p>
          </p:txBody>
        </p:sp>
        <p:pic>
          <p:nvPicPr>
            <p:cNvPr id="12" name="Picture 11"/>
            <p:cNvPicPr>
              <a:picLocks noChangeAspect="1"/>
            </p:cNvPicPr>
            <p:nvPr/>
          </p:nvPicPr>
          <p:blipFill>
            <a:blip r:embed="rId4">
              <a:extLst>
                <a:ext uri="{BEBA8EAE-BF5A-486C-A8C5-ECC9F3942E4B}">
                  <a14:imgProps xmlns:a14="http://schemas.microsoft.com/office/drawing/2010/main">
                    <a14:imgLayer r:embed="rId5">
                      <a14:imgEffect>
                        <a14:backgroundRemoval t="1731" b="97885" l="10000" r="90000">
                          <a14:foregroundMark x1="24889" y1="9038" x2="24889" y2="9038"/>
                          <a14:foregroundMark x1="76667" y1="9423" x2="76667" y2="9423"/>
                          <a14:foregroundMark x1="41889" y1="47692" x2="41889" y2="47692"/>
                          <a14:foregroundMark x1="58889" y1="48654" x2="58889" y2="48654"/>
                          <a14:foregroundMark x1="40222" y1="76346" x2="40222" y2="7634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32473"/>
              <a:ext cx="667730" cy="428016"/>
            </a:xfrm>
            <a:prstGeom prst="rect">
              <a:avLst/>
            </a:prstGeom>
          </p:spPr>
        </p:pic>
      </p:grpSp>
      <p:sp>
        <p:nvSpPr>
          <p:cNvPr id="13" name="Google Shape;117;p22"/>
          <p:cNvSpPr txBox="1">
            <a:spLocks noGrp="1"/>
          </p:cNvSpPr>
          <p:nvPr>
            <p:ph type="body" idx="1"/>
          </p:nvPr>
        </p:nvSpPr>
        <p:spPr>
          <a:xfrm>
            <a:off x="778476" y="2149221"/>
            <a:ext cx="1184820" cy="42454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dirty="0" smtClean="0">
                <a:solidFill>
                  <a:srgbClr val="377588"/>
                </a:solidFill>
                <a:latin typeface="Bahnschrift" panose="020B0502040204020203" pitchFamily="34" charset="0"/>
              </a:rPr>
              <a:t>Prototype</a:t>
            </a:r>
          </a:p>
        </p:txBody>
      </p:sp>
      <p:sp>
        <p:nvSpPr>
          <p:cNvPr id="3" name="Pentagon 2"/>
          <p:cNvSpPr/>
          <p:nvPr/>
        </p:nvSpPr>
        <p:spPr>
          <a:xfrm>
            <a:off x="1988010" y="2312270"/>
            <a:ext cx="1031789" cy="253313"/>
          </a:xfrm>
          <a:prstGeom prst="homePlate">
            <a:avLst/>
          </a:prstGeom>
          <a:solidFill>
            <a:srgbClr val="33C5F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entagon 14"/>
          <p:cNvSpPr/>
          <p:nvPr/>
        </p:nvSpPr>
        <p:spPr>
          <a:xfrm>
            <a:off x="5577647" y="2320449"/>
            <a:ext cx="1031789" cy="253313"/>
          </a:xfrm>
          <a:prstGeom prst="homePlate">
            <a:avLst/>
          </a:prstGeom>
          <a:solidFill>
            <a:srgbClr val="33C5F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Google Shape;117;p22"/>
          <p:cNvSpPr txBox="1">
            <a:spLocks/>
          </p:cNvSpPr>
          <p:nvPr/>
        </p:nvSpPr>
        <p:spPr>
          <a:xfrm>
            <a:off x="3044513" y="2181306"/>
            <a:ext cx="2533134" cy="5152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indent="0">
              <a:spcAft>
                <a:spcPts val="1600"/>
              </a:spcAft>
              <a:buFont typeface="Arial"/>
              <a:buNone/>
            </a:pPr>
            <a:r>
              <a:rPr lang="en-GB" b="1" dirty="0" smtClean="0">
                <a:solidFill>
                  <a:srgbClr val="377588"/>
                </a:solidFill>
                <a:latin typeface="Bahnschrift" panose="020B0502040204020203" pitchFamily="34" charset="0"/>
              </a:rPr>
              <a:t>Design Implementation</a:t>
            </a:r>
          </a:p>
        </p:txBody>
      </p:sp>
      <p:sp>
        <p:nvSpPr>
          <p:cNvPr id="17" name="Google Shape;117;p22"/>
          <p:cNvSpPr txBox="1">
            <a:spLocks/>
          </p:cNvSpPr>
          <p:nvPr/>
        </p:nvSpPr>
        <p:spPr>
          <a:xfrm>
            <a:off x="6609436" y="2181306"/>
            <a:ext cx="1865869" cy="6039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0" indent="0">
              <a:spcAft>
                <a:spcPts val="1600"/>
              </a:spcAft>
              <a:buFont typeface="Arial"/>
              <a:buNone/>
            </a:pPr>
            <a:r>
              <a:rPr lang="en-GB" b="1" dirty="0" smtClean="0">
                <a:solidFill>
                  <a:srgbClr val="377588"/>
                </a:solidFill>
                <a:latin typeface="Bahnschrift" panose="020B0502040204020203" pitchFamily="34" charset="0"/>
              </a:rPr>
              <a:t>Start Production</a:t>
            </a:r>
          </a:p>
        </p:txBody>
      </p:sp>
      <p:sp>
        <p:nvSpPr>
          <p:cNvPr id="2" name="Rectangle 1"/>
          <p:cNvSpPr/>
          <p:nvPr/>
        </p:nvSpPr>
        <p:spPr>
          <a:xfrm>
            <a:off x="1856933" y="2785234"/>
            <a:ext cx="1293944" cy="276999"/>
          </a:xfrm>
          <a:prstGeom prst="rect">
            <a:avLst/>
          </a:prstGeom>
          <a:noFill/>
        </p:spPr>
        <p:txBody>
          <a:bodyPr wrap="none" lIns="91440" tIns="45720" rIns="91440" bIns="45720">
            <a:spAutoFit/>
          </a:bodyPr>
          <a:lstStyle/>
          <a:p>
            <a:pPr algn="ctr"/>
            <a:r>
              <a:rPr lang="en-US" sz="1200" b="1" spc="50" dirty="0" smtClean="0">
                <a:ln w="0"/>
                <a:solidFill>
                  <a:schemeClr val="bg2"/>
                </a:solidFill>
                <a:effectLst>
                  <a:innerShdw blurRad="63500" dist="50800" dir="13500000">
                    <a:srgbClr val="000000">
                      <a:alpha val="50000"/>
                    </a:srgbClr>
                  </a:innerShdw>
                </a:effectLst>
                <a:latin typeface="Bahnschrift" panose="020B0502040204020203" pitchFamily="34" charset="0"/>
              </a:rPr>
              <a:t>First One Week</a:t>
            </a:r>
            <a:endParaRPr lang="en-US" sz="1200" b="1" cap="none" spc="50" dirty="0">
              <a:ln w="0"/>
              <a:solidFill>
                <a:schemeClr val="bg2"/>
              </a:solidFill>
              <a:effectLst>
                <a:innerShdw blurRad="63500" dist="50800" dir="13500000">
                  <a:srgbClr val="000000">
                    <a:alpha val="50000"/>
                  </a:srgbClr>
                </a:innerShdw>
              </a:effectLst>
              <a:latin typeface="Bahnschrift" panose="020B0502040204020203" pitchFamily="34" charset="0"/>
            </a:endParaRPr>
          </a:p>
        </p:txBody>
      </p:sp>
      <p:sp>
        <p:nvSpPr>
          <p:cNvPr id="18" name="Rectangle 17"/>
          <p:cNvSpPr/>
          <p:nvPr/>
        </p:nvSpPr>
        <p:spPr>
          <a:xfrm>
            <a:off x="5348786" y="2785233"/>
            <a:ext cx="1489511" cy="276999"/>
          </a:xfrm>
          <a:prstGeom prst="rect">
            <a:avLst/>
          </a:prstGeom>
          <a:noFill/>
        </p:spPr>
        <p:txBody>
          <a:bodyPr wrap="none" lIns="91440" tIns="45720" rIns="91440" bIns="45720">
            <a:spAutoFit/>
          </a:bodyPr>
          <a:lstStyle/>
          <a:p>
            <a:pPr algn="ctr"/>
            <a:r>
              <a:rPr lang="en-US" sz="1200" b="1" cap="none" spc="50" dirty="0" smtClean="0">
                <a:ln w="0"/>
                <a:solidFill>
                  <a:schemeClr val="bg2"/>
                </a:solidFill>
                <a:effectLst>
                  <a:innerShdw blurRad="63500" dist="50800" dir="13500000">
                    <a:srgbClr val="000000">
                      <a:alpha val="50000"/>
                    </a:srgbClr>
                  </a:innerShdw>
                </a:effectLst>
                <a:latin typeface="Bahnschrift" panose="020B0502040204020203" pitchFamily="34" charset="0"/>
              </a:rPr>
              <a:t>Last Three Weeks</a:t>
            </a:r>
            <a:endParaRPr lang="en-US" sz="1200" b="1" cap="none" spc="50" dirty="0">
              <a:ln w="0"/>
              <a:solidFill>
                <a:schemeClr val="bg2"/>
              </a:solidFill>
              <a:effectLst>
                <a:innerShdw blurRad="63500" dist="50800" dir="13500000">
                  <a:srgbClr val="000000">
                    <a:alpha val="50000"/>
                  </a:srgbClr>
                </a:innerShdw>
              </a:effectLst>
              <a:latin typeface="Bahnschrift" panose="020B0502040204020203" pitchFamily="34" charset="0"/>
            </a:endParaRPr>
          </a:p>
        </p:txBody>
      </p:sp>
      <p:sp>
        <p:nvSpPr>
          <p:cNvPr id="20" name="Rectangle 19"/>
          <p:cNvSpPr/>
          <p:nvPr/>
        </p:nvSpPr>
        <p:spPr>
          <a:xfrm>
            <a:off x="1105877" y="3702804"/>
            <a:ext cx="6999032" cy="307777"/>
          </a:xfrm>
          <a:prstGeom prst="rect">
            <a:avLst/>
          </a:prstGeom>
          <a:noFill/>
        </p:spPr>
        <p:txBody>
          <a:bodyPr wrap="none" lIns="91440" tIns="45720" rIns="91440" bIns="45720">
            <a:spAutoFit/>
          </a:bodyPr>
          <a:lstStyle/>
          <a:p>
            <a:pPr algn="ctr"/>
            <a:r>
              <a:rPr lang="en-US" spc="50" dirty="0" smtClean="0">
                <a:ln w="0"/>
                <a:solidFill>
                  <a:schemeClr val="bg2"/>
                </a:solidFill>
                <a:effectLst>
                  <a:innerShdw blurRad="63500" dist="50800" dir="13500000">
                    <a:srgbClr val="000000">
                      <a:alpha val="50000"/>
                    </a:srgbClr>
                  </a:innerShdw>
                </a:effectLst>
                <a:latin typeface="Bahnschrift" panose="020B0502040204020203" pitchFamily="34" charset="0"/>
              </a:rPr>
              <a:t>Total O</a:t>
            </a:r>
            <a:r>
              <a:rPr lang="en-US" cap="none" spc="50" dirty="0" smtClean="0">
                <a:ln w="0"/>
                <a:solidFill>
                  <a:schemeClr val="bg2"/>
                </a:solidFill>
                <a:effectLst>
                  <a:innerShdw blurRad="63500" dist="50800" dir="13500000">
                    <a:srgbClr val="000000">
                      <a:alpha val="50000"/>
                    </a:srgbClr>
                  </a:innerShdw>
                </a:effectLst>
                <a:latin typeface="Bahnschrift" panose="020B0502040204020203" pitchFamily="34" charset="0"/>
              </a:rPr>
              <a:t>ne Month of Relentless Efforts will Make The Project Commercially</a:t>
            </a:r>
            <a:r>
              <a:rPr lang="en-US" spc="50" dirty="0" smtClean="0">
                <a:ln w="0"/>
                <a:solidFill>
                  <a:schemeClr val="bg2"/>
                </a:solidFill>
                <a:effectLst>
                  <a:innerShdw blurRad="63500" dist="50800" dir="13500000">
                    <a:srgbClr val="000000">
                      <a:alpha val="50000"/>
                    </a:srgbClr>
                  </a:innerShdw>
                </a:effectLst>
                <a:latin typeface="Bahnschrift" panose="020B0502040204020203" pitchFamily="34" charset="0"/>
              </a:rPr>
              <a:t> Viable </a:t>
            </a:r>
            <a:endParaRPr lang="en-US" cap="none" spc="50" dirty="0">
              <a:ln w="0"/>
              <a:solidFill>
                <a:schemeClr val="bg2"/>
              </a:solidFill>
              <a:effectLst>
                <a:innerShdw blurRad="63500" dist="50800" dir="13500000">
                  <a:srgbClr val="000000">
                    <a:alpha val="50000"/>
                  </a:srgbClr>
                </a:innerShdw>
              </a:effectLst>
              <a:latin typeface="Bahnschrift" panose="020B0502040204020203"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3" name="Rounded Rectangle 12"/>
          <p:cNvSpPr/>
          <p:nvPr/>
        </p:nvSpPr>
        <p:spPr>
          <a:xfrm>
            <a:off x="523906" y="2608486"/>
            <a:ext cx="2572716" cy="400110"/>
          </a:xfrm>
          <a:prstGeom prst="roundRect">
            <a:avLst/>
          </a:prstGeom>
          <a:noFill/>
          <a:ln>
            <a:solidFill>
              <a:srgbClr val="175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Google Shape;12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lgn="ctr"/>
            <a:r>
              <a:rPr lang="en-US" b="1" dirty="0">
                <a:solidFill>
                  <a:schemeClr val="bg1"/>
                </a:solidFill>
                <a:latin typeface="Bahnschrift" panose="020B0502040204020203" pitchFamily="34" charset="0"/>
              </a:rPr>
              <a:t>Future Developments</a:t>
            </a:r>
          </a:p>
        </p:txBody>
      </p:sp>
      <p:sp>
        <p:nvSpPr>
          <p:cNvPr id="4" name="Right Triangle 3"/>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1325" y="4580296"/>
            <a:ext cx="1188600" cy="244712"/>
          </a:xfrm>
          <a:prstGeom prst="rect">
            <a:avLst/>
          </a:prstGeom>
        </p:spPr>
      </p:pic>
      <p:sp>
        <p:nvSpPr>
          <p:cNvPr id="11" name="Google Shape;134;p25"/>
          <p:cNvSpPr txBox="1"/>
          <p:nvPr/>
        </p:nvSpPr>
        <p:spPr>
          <a:xfrm>
            <a:off x="3600450" y="1700583"/>
            <a:ext cx="4838700" cy="215799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dirty="0">
              <a:solidFill>
                <a:schemeClr val="bg1"/>
              </a:solidFill>
              <a:latin typeface="Bahnschrift" panose="020B0502040204020203" pitchFamily="34" charset="0"/>
            </a:endParaRPr>
          </a:p>
          <a:p>
            <a:pPr marL="457200" lvl="0" indent="-342900" algn="l" rtl="0">
              <a:lnSpc>
                <a:spcPct val="115000"/>
              </a:lnSpc>
              <a:spcBef>
                <a:spcPts val="0"/>
              </a:spcBef>
              <a:spcAft>
                <a:spcPts val="0"/>
              </a:spcAft>
              <a:buClrTx/>
              <a:buSzPts val="1800"/>
              <a:buAutoNum type="arabicPeriod"/>
            </a:pPr>
            <a:r>
              <a:rPr lang="en" sz="1800" dirty="0">
                <a:solidFill>
                  <a:schemeClr val="bg1"/>
                </a:solidFill>
                <a:latin typeface="Bahnschrift" panose="020B0502040204020203" pitchFamily="34" charset="0"/>
              </a:rPr>
              <a:t>Instant Sample Testing</a:t>
            </a:r>
            <a:endParaRPr sz="1800" dirty="0">
              <a:solidFill>
                <a:schemeClr val="bg1"/>
              </a:solidFill>
              <a:latin typeface="Bahnschrift" panose="020B0502040204020203" pitchFamily="34" charset="0"/>
            </a:endParaRPr>
          </a:p>
          <a:p>
            <a:pPr marL="457200" lvl="0" indent="-342900" algn="l" rtl="0">
              <a:lnSpc>
                <a:spcPct val="115000"/>
              </a:lnSpc>
              <a:spcBef>
                <a:spcPts val="0"/>
              </a:spcBef>
              <a:spcAft>
                <a:spcPts val="0"/>
              </a:spcAft>
              <a:buClrTx/>
              <a:buSzPts val="1800"/>
              <a:buAutoNum type="arabicPeriod"/>
            </a:pPr>
            <a:r>
              <a:rPr lang="en" sz="1800" dirty="0">
                <a:solidFill>
                  <a:schemeClr val="bg1"/>
                </a:solidFill>
                <a:latin typeface="Bahnschrift" panose="020B0502040204020203" pitchFamily="34" charset="0"/>
              </a:rPr>
              <a:t>Thermal Imaging to detect infected people</a:t>
            </a:r>
            <a:endParaRPr sz="1800" dirty="0">
              <a:solidFill>
                <a:schemeClr val="bg1"/>
              </a:solidFill>
              <a:latin typeface="Bahnschrift" panose="020B0502040204020203" pitchFamily="34" charset="0"/>
            </a:endParaRPr>
          </a:p>
          <a:p>
            <a:pPr marL="457200" lvl="0" indent="-342900" algn="l" rtl="0">
              <a:lnSpc>
                <a:spcPct val="115000"/>
              </a:lnSpc>
              <a:spcBef>
                <a:spcPts val="0"/>
              </a:spcBef>
              <a:spcAft>
                <a:spcPts val="0"/>
              </a:spcAft>
              <a:buClrTx/>
              <a:buSzPts val="1800"/>
              <a:buAutoNum type="arabicPeriod"/>
            </a:pPr>
            <a:r>
              <a:rPr lang="en" sz="1800" dirty="0">
                <a:solidFill>
                  <a:schemeClr val="bg1"/>
                </a:solidFill>
                <a:latin typeface="Bahnschrift" panose="020B0502040204020203" pitchFamily="34" charset="0"/>
              </a:rPr>
              <a:t>Checking Patient History</a:t>
            </a:r>
            <a:endParaRPr sz="1800" dirty="0">
              <a:solidFill>
                <a:schemeClr val="bg1"/>
              </a:solidFill>
              <a:latin typeface="Bahnschrift" panose="020B0502040204020203" pitchFamily="34" charset="0"/>
            </a:endParaRPr>
          </a:p>
          <a:p>
            <a:pPr marL="457200" lvl="0" indent="-342900" algn="l" rtl="0">
              <a:lnSpc>
                <a:spcPct val="115000"/>
              </a:lnSpc>
              <a:spcBef>
                <a:spcPts val="0"/>
              </a:spcBef>
              <a:spcAft>
                <a:spcPts val="0"/>
              </a:spcAft>
              <a:buClrTx/>
              <a:buSzPts val="1800"/>
              <a:buAutoNum type="arabicPeriod"/>
            </a:pPr>
            <a:r>
              <a:rPr lang="en" sz="1800" dirty="0">
                <a:solidFill>
                  <a:schemeClr val="bg1"/>
                </a:solidFill>
                <a:latin typeface="Bahnschrift" panose="020B0502040204020203" pitchFamily="34" charset="0"/>
              </a:rPr>
              <a:t>Patient Entertainment to support </a:t>
            </a:r>
            <a:r>
              <a:rPr lang="en" sz="1800" dirty="0" smtClean="0">
                <a:solidFill>
                  <a:schemeClr val="bg1"/>
                </a:solidFill>
                <a:latin typeface="Bahnschrift" panose="020B0502040204020203" pitchFamily="34" charset="0"/>
              </a:rPr>
              <a:t>them</a:t>
            </a:r>
            <a:endParaRPr sz="1800" dirty="0">
              <a:solidFill>
                <a:schemeClr val="bg1"/>
              </a:solidFill>
              <a:latin typeface="Bahnschrift" panose="020B0502040204020203" pitchFamily="34" charset="0"/>
            </a:endParaRPr>
          </a:p>
          <a:p>
            <a:pPr marL="457200" lvl="0" indent="-342900" algn="l" rtl="0">
              <a:lnSpc>
                <a:spcPct val="115000"/>
              </a:lnSpc>
              <a:spcBef>
                <a:spcPts val="0"/>
              </a:spcBef>
              <a:spcAft>
                <a:spcPts val="0"/>
              </a:spcAft>
              <a:buClrTx/>
              <a:buSzPts val="1800"/>
              <a:buAutoNum type="arabicPeriod"/>
            </a:pPr>
            <a:r>
              <a:rPr lang="en" sz="1800" dirty="0">
                <a:solidFill>
                  <a:schemeClr val="bg1"/>
                </a:solidFill>
                <a:latin typeface="Bahnschrift" panose="020B0502040204020203" pitchFamily="34" charset="0"/>
              </a:rPr>
              <a:t>Patient Assistance in </a:t>
            </a:r>
            <a:r>
              <a:rPr lang="en" sz="1800" dirty="0" smtClean="0">
                <a:solidFill>
                  <a:schemeClr val="bg1"/>
                </a:solidFill>
                <a:latin typeface="Bahnschrift" panose="020B0502040204020203" pitchFamily="34" charset="0"/>
              </a:rPr>
              <a:t>Hospitals</a:t>
            </a:r>
            <a:endParaRPr sz="1800" dirty="0">
              <a:solidFill>
                <a:schemeClr val="bg1"/>
              </a:solidFill>
              <a:latin typeface="Bahnschrift" panose="020B0502040204020203" pitchFamily="34" charset="0"/>
            </a:endParaRPr>
          </a:p>
        </p:txBody>
      </p:sp>
      <p:sp>
        <p:nvSpPr>
          <p:cNvPr id="2" name="Rounded Rectangle 1"/>
          <p:cNvSpPr/>
          <p:nvPr/>
        </p:nvSpPr>
        <p:spPr>
          <a:xfrm>
            <a:off x="3533775" y="1816522"/>
            <a:ext cx="4997161" cy="2038350"/>
          </a:xfrm>
          <a:prstGeom prst="roundRect">
            <a:avLst/>
          </a:prstGeom>
          <a:noFill/>
          <a:ln w="57150">
            <a:solidFill>
              <a:srgbClr val="175F76"/>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8568" y="2589425"/>
            <a:ext cx="2468054" cy="400110"/>
          </a:xfrm>
          <a:prstGeom prst="rect">
            <a:avLst/>
          </a:prstGeom>
          <a:noFill/>
        </p:spPr>
        <p:txBody>
          <a:bodyPr wrap="square" lIns="91440" tIns="45720" rIns="91440" bIns="45720">
            <a:spAutoFit/>
          </a:bodyPr>
          <a:lstStyle/>
          <a:p>
            <a:pPr lvl="0"/>
            <a:r>
              <a:rPr lang="en-US" sz="2000" b="1" dirty="0">
                <a:solidFill>
                  <a:srgbClr val="33C5F3"/>
                </a:solidFill>
                <a:latin typeface="Bahnschrift" panose="020B0502040204020203" pitchFamily="34" charset="0"/>
              </a:rPr>
              <a:t>Upcoming </a:t>
            </a:r>
            <a:r>
              <a:rPr lang="en-US" sz="2000" b="1" dirty="0" smtClean="0">
                <a:solidFill>
                  <a:srgbClr val="33C5F3"/>
                </a:solidFill>
                <a:latin typeface="Bahnschrift" panose="020B0502040204020203" pitchFamily="34" charset="0"/>
              </a:rPr>
              <a:t>Features</a:t>
            </a:r>
            <a:endParaRPr lang="en-US" sz="2000" b="1" dirty="0">
              <a:solidFill>
                <a:srgbClr val="33C5F3"/>
              </a:solidFill>
              <a:latin typeface="Bahnschrift" panose="020B0502040204020203" pitchFamily="34" charset="0"/>
            </a:endParaRPr>
          </a:p>
        </p:txBody>
      </p:sp>
      <p:grpSp>
        <p:nvGrpSpPr>
          <p:cNvPr id="14" name="Group 13"/>
          <p:cNvGrpSpPr/>
          <p:nvPr/>
        </p:nvGrpSpPr>
        <p:grpSpPr>
          <a:xfrm>
            <a:off x="46045" y="61257"/>
            <a:ext cx="1764219" cy="428016"/>
            <a:chOff x="0" y="32473"/>
            <a:chExt cx="1608372" cy="428016"/>
          </a:xfrm>
        </p:grpSpPr>
        <p:sp>
          <p:nvSpPr>
            <p:cNvPr id="15" name="Google Shape;54;p13"/>
            <p:cNvSpPr txBox="1">
              <a:spLocks/>
            </p:cNvSpPr>
            <p:nvPr/>
          </p:nvSpPr>
          <p:spPr>
            <a:xfrm>
              <a:off x="509777" y="138897"/>
              <a:ext cx="1098595" cy="2847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200" dirty="0">
                  <a:solidFill>
                    <a:srgbClr val="0A2C36"/>
                  </a:solidFill>
                  <a:latin typeface="Bahnschrift" panose="020B0502040204020203" pitchFamily="34" charset="0"/>
                </a:rPr>
                <a:t>N</a:t>
              </a:r>
              <a:r>
                <a:rPr lang="en" sz="1200" dirty="0">
                  <a:solidFill>
                    <a:srgbClr val="175F76"/>
                  </a:solidFill>
                  <a:latin typeface="Bahnschrift" panose="020B0502040204020203" pitchFamily="34" charset="0"/>
                </a:rPr>
                <a:t>IG</a:t>
              </a:r>
              <a:r>
                <a:rPr lang="en" sz="1200" dirty="0">
                  <a:solidFill>
                    <a:srgbClr val="2093B5"/>
                  </a:solidFill>
                  <a:latin typeface="Bahnschrift" panose="020B0502040204020203" pitchFamily="34" charset="0"/>
                </a:rPr>
                <a:t>HT</a:t>
              </a:r>
              <a:r>
                <a:rPr lang="en" sz="1200" dirty="0">
                  <a:solidFill>
                    <a:srgbClr val="28B1DA"/>
                  </a:solidFill>
                  <a:latin typeface="Bahnschrift" panose="020B0502040204020203" pitchFamily="34" charset="0"/>
                </a:rPr>
                <a:t>IN</a:t>
              </a:r>
              <a:r>
                <a:rPr lang="en" sz="1200" dirty="0">
                  <a:solidFill>
                    <a:srgbClr val="33C5F3"/>
                  </a:solidFill>
                  <a:latin typeface="Bahnschrift" panose="020B0502040204020203" pitchFamily="34" charset="0"/>
                </a:rPr>
                <a:t>GA</a:t>
              </a:r>
              <a:r>
                <a:rPr lang="en" sz="1200" dirty="0">
                  <a:solidFill>
                    <a:srgbClr val="B2732C"/>
                  </a:solidFill>
                  <a:latin typeface="Bahnschrift" panose="020B0502040204020203" pitchFamily="34" charset="0"/>
                </a:rPr>
                <a:t>LE</a:t>
              </a:r>
              <a:endParaRPr lang="en-US" sz="1200" dirty="0">
                <a:solidFill>
                  <a:schemeClr val="bg1"/>
                </a:solidFill>
                <a:latin typeface="Bahnschrift" panose="020B0502040204020203" pitchFamily="34" charset="0"/>
              </a:endParaRPr>
            </a:p>
          </p:txBody>
        </p:sp>
        <p:pic>
          <p:nvPicPr>
            <p:cNvPr id="16" name="Picture 15"/>
            <p:cNvPicPr>
              <a:picLocks noChangeAspect="1"/>
            </p:cNvPicPr>
            <p:nvPr/>
          </p:nvPicPr>
          <p:blipFill>
            <a:blip r:embed="rId4">
              <a:extLst>
                <a:ext uri="{BEBA8EAE-BF5A-486C-A8C5-ECC9F3942E4B}">
                  <a14:imgProps xmlns:a14="http://schemas.microsoft.com/office/drawing/2010/main">
                    <a14:imgLayer r:embed="rId5">
                      <a14:imgEffect>
                        <a14:backgroundRemoval t="1731" b="97885" l="10000" r="90000">
                          <a14:foregroundMark x1="24889" y1="9038" x2="24889" y2="9038"/>
                          <a14:foregroundMark x1="76667" y1="9423" x2="76667" y2="9423"/>
                          <a14:foregroundMark x1="41889" y1="47692" x2="41889" y2="47692"/>
                          <a14:foregroundMark x1="58889" y1="48654" x2="58889" y2="48654"/>
                          <a14:foregroundMark x1="40222" y1="76346" x2="40222" y2="7634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32473"/>
              <a:ext cx="667730" cy="428016"/>
            </a:xfrm>
            <a:prstGeom prst="rect">
              <a:avLst/>
            </a:prstGeom>
          </p:spPr>
        </p:pic>
      </p:grpSp>
    </p:spTree>
    <p:extLst>
      <p:ext uri="{BB962C8B-B14F-4D97-AF65-F5344CB8AC3E}">
        <p14:creationId xmlns:p14="http://schemas.microsoft.com/office/powerpoint/2010/main" val="11505838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200" b="1" dirty="0" smtClean="0">
                <a:solidFill>
                  <a:schemeClr val="bg1"/>
                </a:solidFill>
                <a:latin typeface="Bahnschrift" panose="020B0502040204020203" pitchFamily="34" charset="0"/>
              </a:rPr>
              <a:t>Other Scope</a:t>
            </a:r>
            <a:endParaRPr sz="3200" b="1" dirty="0">
              <a:solidFill>
                <a:schemeClr val="bg1"/>
              </a:solidFill>
              <a:latin typeface="Bahnschrift" panose="020B0502040204020203" pitchFamily="34" charset="0"/>
            </a:endParaRPr>
          </a:p>
        </p:txBody>
      </p:sp>
      <p:sp>
        <p:nvSpPr>
          <p:cNvPr id="5" name="Right Triangle 4"/>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166196" y="1882333"/>
            <a:ext cx="2811608" cy="2095500"/>
          </a:xfrm>
          <a:prstGeom prst="roundRect">
            <a:avLst/>
          </a:prstGeom>
          <a:solidFill>
            <a:schemeClr val="tx1"/>
          </a:solidFill>
          <a:ln>
            <a:solidFill>
              <a:srgbClr val="33C5F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Google Shape;129;p24"/>
          <p:cNvSpPr txBox="1">
            <a:spLocks noGrp="1"/>
          </p:cNvSpPr>
          <p:nvPr>
            <p:ph type="body" idx="1"/>
          </p:nvPr>
        </p:nvSpPr>
        <p:spPr>
          <a:xfrm>
            <a:off x="3265342" y="2161198"/>
            <a:ext cx="2613315" cy="1443819"/>
          </a:xfrm>
          <a:prstGeom prst="rect">
            <a:avLst/>
          </a:prstGeom>
        </p:spPr>
        <p:txBody>
          <a:bodyPr spcFirstLastPara="1" wrap="square" lIns="91425" tIns="91425" rIns="91425" bIns="91425" anchor="t" anchorCtr="0">
            <a:noAutofit/>
          </a:bodyPr>
          <a:lstStyle/>
          <a:p>
            <a:pPr marL="342900">
              <a:spcAft>
                <a:spcPts val="1600"/>
              </a:spcAft>
              <a:buClrTx/>
            </a:pPr>
            <a:r>
              <a:rPr lang="en-GB" dirty="0" smtClean="0">
                <a:solidFill>
                  <a:schemeClr val="bg1"/>
                </a:solidFill>
                <a:latin typeface="Bahnschrift" panose="020B0502040204020203" pitchFamily="34" charset="0"/>
              </a:rPr>
              <a:t>Surveillance </a:t>
            </a:r>
          </a:p>
          <a:p>
            <a:pPr marL="342900">
              <a:spcAft>
                <a:spcPts val="1600"/>
              </a:spcAft>
              <a:buClrTx/>
            </a:pPr>
            <a:r>
              <a:rPr lang="en-GB" dirty="0">
                <a:solidFill>
                  <a:schemeClr val="bg1"/>
                </a:solidFill>
                <a:latin typeface="Bahnschrift" panose="020B0502040204020203" pitchFamily="34" charset="0"/>
              </a:rPr>
              <a:t>Monitoring </a:t>
            </a:r>
          </a:p>
          <a:p>
            <a:pPr marL="342900">
              <a:spcAft>
                <a:spcPts val="1600"/>
              </a:spcAft>
              <a:buClrTx/>
            </a:pPr>
            <a:r>
              <a:rPr lang="en-GB" dirty="0" smtClean="0">
                <a:solidFill>
                  <a:schemeClr val="bg1"/>
                </a:solidFill>
                <a:latin typeface="Bahnschrift" panose="020B0502040204020203" pitchFamily="34" charset="0"/>
              </a:rPr>
              <a:t>Security and Safety</a:t>
            </a:r>
            <a:endParaRPr lang="en-GB" dirty="0">
              <a:solidFill>
                <a:schemeClr val="bg1"/>
              </a:solidFill>
              <a:latin typeface="Bahnschrift" panose="020B0502040204020203"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1325" y="4580296"/>
            <a:ext cx="1188600" cy="244712"/>
          </a:xfrm>
          <a:prstGeom prst="rect">
            <a:avLst/>
          </a:prstGeom>
        </p:spPr>
      </p:pic>
      <p:grpSp>
        <p:nvGrpSpPr>
          <p:cNvPr id="12" name="Group 11"/>
          <p:cNvGrpSpPr/>
          <p:nvPr/>
        </p:nvGrpSpPr>
        <p:grpSpPr>
          <a:xfrm>
            <a:off x="46045" y="61257"/>
            <a:ext cx="1764219" cy="428016"/>
            <a:chOff x="0" y="32473"/>
            <a:chExt cx="1608372" cy="428016"/>
          </a:xfrm>
        </p:grpSpPr>
        <p:sp>
          <p:nvSpPr>
            <p:cNvPr id="13" name="Google Shape;54;p13"/>
            <p:cNvSpPr txBox="1">
              <a:spLocks/>
            </p:cNvSpPr>
            <p:nvPr/>
          </p:nvSpPr>
          <p:spPr>
            <a:xfrm>
              <a:off x="509777" y="138897"/>
              <a:ext cx="1098595" cy="2847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200" dirty="0">
                  <a:solidFill>
                    <a:srgbClr val="0A2C36"/>
                  </a:solidFill>
                  <a:latin typeface="Bahnschrift" panose="020B0502040204020203" pitchFamily="34" charset="0"/>
                </a:rPr>
                <a:t>N</a:t>
              </a:r>
              <a:r>
                <a:rPr lang="en" sz="1200" dirty="0">
                  <a:solidFill>
                    <a:srgbClr val="175F76"/>
                  </a:solidFill>
                  <a:latin typeface="Bahnschrift" panose="020B0502040204020203" pitchFamily="34" charset="0"/>
                </a:rPr>
                <a:t>IG</a:t>
              </a:r>
              <a:r>
                <a:rPr lang="en" sz="1200" dirty="0">
                  <a:solidFill>
                    <a:srgbClr val="2093B5"/>
                  </a:solidFill>
                  <a:latin typeface="Bahnschrift" panose="020B0502040204020203" pitchFamily="34" charset="0"/>
                </a:rPr>
                <a:t>HT</a:t>
              </a:r>
              <a:r>
                <a:rPr lang="en" sz="1200" dirty="0">
                  <a:solidFill>
                    <a:srgbClr val="28B1DA"/>
                  </a:solidFill>
                  <a:latin typeface="Bahnschrift" panose="020B0502040204020203" pitchFamily="34" charset="0"/>
                </a:rPr>
                <a:t>IN</a:t>
              </a:r>
              <a:r>
                <a:rPr lang="en" sz="1200" dirty="0">
                  <a:solidFill>
                    <a:srgbClr val="33C5F3"/>
                  </a:solidFill>
                  <a:latin typeface="Bahnschrift" panose="020B0502040204020203" pitchFamily="34" charset="0"/>
                </a:rPr>
                <a:t>GA</a:t>
              </a:r>
              <a:r>
                <a:rPr lang="en" sz="1200" dirty="0">
                  <a:solidFill>
                    <a:srgbClr val="B2732C"/>
                  </a:solidFill>
                  <a:latin typeface="Bahnschrift" panose="020B0502040204020203" pitchFamily="34" charset="0"/>
                </a:rPr>
                <a:t>LE</a:t>
              </a:r>
              <a:endParaRPr lang="en-US" sz="1200" dirty="0">
                <a:solidFill>
                  <a:schemeClr val="bg1"/>
                </a:solidFill>
                <a:latin typeface="Bahnschrift" panose="020B0502040204020203" pitchFamily="34" charset="0"/>
              </a:endParaRPr>
            </a:p>
          </p:txBody>
        </p:sp>
        <p:pic>
          <p:nvPicPr>
            <p:cNvPr id="14" name="Picture 13"/>
            <p:cNvPicPr>
              <a:picLocks noChangeAspect="1"/>
            </p:cNvPicPr>
            <p:nvPr/>
          </p:nvPicPr>
          <p:blipFill>
            <a:blip r:embed="rId4">
              <a:extLst>
                <a:ext uri="{BEBA8EAE-BF5A-486C-A8C5-ECC9F3942E4B}">
                  <a14:imgProps xmlns:a14="http://schemas.microsoft.com/office/drawing/2010/main">
                    <a14:imgLayer r:embed="rId5">
                      <a14:imgEffect>
                        <a14:backgroundRemoval t="1731" b="97885" l="10000" r="90000">
                          <a14:foregroundMark x1="24889" y1="9038" x2="24889" y2="9038"/>
                          <a14:foregroundMark x1="76667" y1="9423" x2="76667" y2="9423"/>
                          <a14:foregroundMark x1="41889" y1="47692" x2="41889" y2="47692"/>
                          <a14:foregroundMark x1="58889" y1="48654" x2="58889" y2="48654"/>
                          <a14:foregroundMark x1="40222" y1="76346" x2="40222" y2="7634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32473"/>
              <a:ext cx="667730" cy="428016"/>
            </a:xfrm>
            <a:prstGeom prst="rect">
              <a:avLst/>
            </a:prstGeom>
          </p:spPr>
        </p:pic>
      </p:gr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476" y="1017725"/>
            <a:ext cx="2149643" cy="3185880"/>
          </a:xfrm>
          <a:prstGeom prst="rect">
            <a:avLst/>
          </a:prstGeom>
          <a:effectLst>
            <a:outerShdw blurRad="50800" dist="38100" dir="2700000" algn="tl" rotWithShape="0">
              <a:prstClr val="black">
                <a:alpha val="40000"/>
              </a:prstClr>
            </a:outerShdw>
          </a:effectLst>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9928" y="1654560"/>
            <a:ext cx="1720160" cy="2549045"/>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778476" y="207723"/>
            <a:ext cx="797242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b="1" dirty="0" smtClean="0">
                <a:solidFill>
                  <a:schemeClr val="bg1"/>
                </a:solidFill>
                <a:latin typeface="Bahnschrift" panose="020B0502040204020203" pitchFamily="34" charset="0"/>
              </a:rPr>
              <a:t>Team Profile</a:t>
            </a:r>
            <a:endParaRPr sz="2400" b="1" dirty="0">
              <a:solidFill>
                <a:schemeClr val="bg1"/>
              </a:solidFill>
              <a:latin typeface="Bahnschrift" panose="020B0502040204020203" pitchFamily="34" charset="0"/>
            </a:endParaRPr>
          </a:p>
        </p:txBody>
      </p:sp>
      <p:sp>
        <p:nvSpPr>
          <p:cNvPr id="5" name="Right Triangle 4"/>
          <p:cNvSpPr/>
          <p:nvPr/>
        </p:nvSpPr>
        <p:spPr>
          <a:xfrm rot="5400000" flipH="1" flipV="1">
            <a:off x="8224032" y="4219948"/>
            <a:ext cx="955964" cy="905489"/>
          </a:xfrm>
          <a:prstGeom prst="rtTriangle">
            <a:avLst/>
          </a:prstGeom>
          <a:solidFill>
            <a:srgbClr val="33C5F3"/>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569" y="194030"/>
            <a:ext cx="1188600" cy="244712"/>
          </a:xfrm>
          <a:prstGeom prst="rect">
            <a:avLst/>
          </a:prstGeom>
        </p:spPr>
      </p:pic>
      <p:cxnSp>
        <p:nvCxnSpPr>
          <p:cNvPr id="4" name="Straight Connector 3"/>
          <p:cNvCxnSpPr/>
          <p:nvPr/>
        </p:nvCxnSpPr>
        <p:spPr>
          <a:xfrm flipV="1">
            <a:off x="778476" y="758438"/>
            <a:ext cx="7972425" cy="19050"/>
          </a:xfrm>
          <a:prstGeom prst="line">
            <a:avLst/>
          </a:prstGeom>
          <a:ln w="38100">
            <a:solidFill>
              <a:srgbClr val="33C5F3"/>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78476" y="2063934"/>
            <a:ext cx="1903085" cy="830997"/>
          </a:xfrm>
          <a:prstGeom prst="rect">
            <a:avLst/>
          </a:prstGeom>
          <a:noFill/>
        </p:spPr>
        <p:txBody>
          <a:bodyPr wrap="none" lIns="91440" tIns="45720" rIns="91440" bIns="45720">
            <a:spAutoFit/>
          </a:bodyPr>
          <a:lstStyle/>
          <a:p>
            <a:pPr algn="ctr">
              <a:lnSpc>
                <a:spcPct val="150000"/>
              </a:lnSpc>
            </a:pPr>
            <a:r>
              <a:rPr lang="en-GB" sz="1200" b="1" dirty="0" err="1" smtClean="0">
                <a:ln w="0"/>
                <a:solidFill>
                  <a:srgbClr val="00B0F0"/>
                </a:solidFill>
                <a:latin typeface="Bahnschrift" panose="020B0502040204020203" pitchFamily="34" charset="0"/>
              </a:rPr>
              <a:t>Niaz</a:t>
            </a:r>
            <a:r>
              <a:rPr lang="en-GB" sz="1200" b="1" dirty="0" smtClean="0">
                <a:ln w="0"/>
                <a:solidFill>
                  <a:srgbClr val="00B0F0"/>
                </a:solidFill>
                <a:latin typeface="Bahnschrift" panose="020B0502040204020203" pitchFamily="34" charset="0"/>
              </a:rPr>
              <a:t> Sharif </a:t>
            </a:r>
            <a:r>
              <a:rPr lang="en-GB" sz="1200" b="1" dirty="0" err="1" smtClean="0">
                <a:ln w="0"/>
                <a:solidFill>
                  <a:srgbClr val="00B0F0"/>
                </a:solidFill>
                <a:latin typeface="Bahnschrift" panose="020B0502040204020203" pitchFamily="34" charset="0"/>
              </a:rPr>
              <a:t>Shourov</a:t>
            </a:r>
            <a:endParaRPr lang="en-US" sz="1200" dirty="0">
              <a:ln w="0"/>
              <a:solidFill>
                <a:schemeClr val="bg1"/>
              </a:solidFill>
              <a:latin typeface="Bahnschrift" panose="020B0502040204020203" pitchFamily="34" charset="0"/>
            </a:endParaRPr>
          </a:p>
          <a:p>
            <a:pPr algn="ctr">
              <a:lnSpc>
                <a:spcPct val="150000"/>
              </a:lnSpc>
            </a:pPr>
            <a:r>
              <a:rPr lang="en-US" sz="1200" dirty="0" smtClean="0">
                <a:ln w="0"/>
                <a:solidFill>
                  <a:schemeClr val="bg1"/>
                </a:solidFill>
                <a:latin typeface="Bahnschrift" panose="020B0502040204020203" pitchFamily="34" charset="0"/>
              </a:rPr>
              <a:t>Head of Operations</a:t>
            </a:r>
          </a:p>
          <a:p>
            <a:pPr algn="ctr"/>
            <a:r>
              <a:rPr lang="en-US" sz="1200" dirty="0" smtClean="0">
                <a:ln w="0"/>
                <a:solidFill>
                  <a:schemeClr val="bg1"/>
                </a:solidFill>
                <a:latin typeface="Bahnschrift" panose="020B0502040204020203" pitchFamily="34" charset="0"/>
              </a:rPr>
              <a:t>Aqualink Bangladesh Ltd.</a:t>
            </a:r>
            <a:endParaRPr lang="en-GB" sz="1200" dirty="0" smtClean="0">
              <a:ln w="0"/>
              <a:solidFill>
                <a:srgbClr val="00B0F0"/>
              </a:solidFill>
              <a:latin typeface="Bahnschrift" panose="020B0502040204020203" pitchFamily="34" charset="0"/>
            </a:endParaRPr>
          </a:p>
        </p:txBody>
      </p:sp>
      <p:sp>
        <p:nvSpPr>
          <p:cNvPr id="13" name="Rectangle 12"/>
          <p:cNvSpPr/>
          <p:nvPr/>
        </p:nvSpPr>
        <p:spPr>
          <a:xfrm>
            <a:off x="6606948" y="2127296"/>
            <a:ext cx="1975221" cy="830997"/>
          </a:xfrm>
          <a:prstGeom prst="rect">
            <a:avLst/>
          </a:prstGeom>
          <a:noFill/>
        </p:spPr>
        <p:txBody>
          <a:bodyPr wrap="none" lIns="91440" tIns="45720" rIns="91440" bIns="45720">
            <a:spAutoFit/>
          </a:bodyPr>
          <a:lstStyle/>
          <a:p>
            <a:pPr algn="ctr">
              <a:lnSpc>
                <a:spcPct val="150000"/>
              </a:lnSpc>
            </a:pPr>
            <a:r>
              <a:rPr lang="en-GB" sz="1200" b="1" dirty="0" smtClean="0">
                <a:ln w="0"/>
                <a:solidFill>
                  <a:srgbClr val="00B0F0"/>
                </a:solidFill>
                <a:latin typeface="Bahnschrift" panose="020B0502040204020203" pitchFamily="34" charset="0"/>
              </a:rPr>
              <a:t>Masnur Rahman</a:t>
            </a:r>
            <a:endParaRPr lang="en-GB" sz="1200" b="0" cap="none" spc="0" dirty="0" smtClean="0">
              <a:ln w="0"/>
              <a:solidFill>
                <a:srgbClr val="00B0F0"/>
              </a:solidFill>
              <a:effectLst>
                <a:outerShdw blurRad="38100" dist="19050" dir="2700000" algn="tl" rotWithShape="0">
                  <a:schemeClr val="dk1">
                    <a:alpha val="40000"/>
                  </a:schemeClr>
                </a:outerShdw>
              </a:effectLst>
              <a:latin typeface="Bahnschrift" panose="020B0502040204020203" pitchFamily="34" charset="0"/>
            </a:endParaRPr>
          </a:p>
          <a:p>
            <a:pPr algn="ctr">
              <a:lnSpc>
                <a:spcPct val="150000"/>
              </a:lnSpc>
            </a:pPr>
            <a:r>
              <a:rPr lang="en-US" sz="1200" dirty="0" smtClean="0">
                <a:ln w="0"/>
                <a:solidFill>
                  <a:schemeClr val="bg1"/>
                </a:solidFill>
                <a:latin typeface="Bahnschrift" panose="020B0502040204020203" pitchFamily="34" charset="0"/>
              </a:rPr>
              <a:t>Head </a:t>
            </a:r>
            <a:r>
              <a:rPr lang="en-US" sz="1200" dirty="0">
                <a:ln w="0"/>
                <a:solidFill>
                  <a:schemeClr val="bg1"/>
                </a:solidFill>
                <a:latin typeface="Bahnschrift" panose="020B0502040204020203" pitchFamily="34" charset="0"/>
              </a:rPr>
              <a:t>of </a:t>
            </a:r>
            <a:r>
              <a:rPr lang="en-US" sz="1200" dirty="0" smtClean="0">
                <a:ln w="0"/>
                <a:solidFill>
                  <a:schemeClr val="bg1"/>
                </a:solidFill>
                <a:latin typeface="Bahnschrift" panose="020B0502040204020203" pitchFamily="34" charset="0"/>
              </a:rPr>
              <a:t>Embedded System</a:t>
            </a:r>
            <a:endParaRPr lang="en-US" sz="1200" dirty="0">
              <a:ln w="0"/>
              <a:solidFill>
                <a:schemeClr val="bg1"/>
              </a:solidFill>
              <a:latin typeface="Bahnschrift" panose="020B0502040204020203" pitchFamily="34" charset="0"/>
            </a:endParaRPr>
          </a:p>
          <a:p>
            <a:pPr algn="ctr"/>
            <a:r>
              <a:rPr lang="en-US" sz="1200" dirty="0" smtClean="0">
                <a:ln w="0"/>
                <a:solidFill>
                  <a:schemeClr val="bg1"/>
                </a:solidFill>
                <a:latin typeface="Bahnschrift" panose="020B0502040204020203" pitchFamily="34" charset="0"/>
              </a:rPr>
              <a:t>Aqualink Bangladesh Ltd.</a:t>
            </a:r>
            <a:endParaRPr lang="en-GB" sz="1200" dirty="0">
              <a:ln w="0"/>
              <a:solidFill>
                <a:srgbClr val="00B0F0"/>
              </a:solidFill>
              <a:latin typeface="Bahnschrift" panose="020B0502040204020203" pitchFamily="34" charset="0"/>
            </a:endParaRPr>
          </a:p>
        </p:txBody>
      </p:sp>
      <p:sp>
        <p:nvSpPr>
          <p:cNvPr id="14" name="Rectangle 13"/>
          <p:cNvSpPr/>
          <p:nvPr/>
        </p:nvSpPr>
        <p:spPr>
          <a:xfrm>
            <a:off x="3672025" y="2127829"/>
            <a:ext cx="2270173" cy="830997"/>
          </a:xfrm>
          <a:prstGeom prst="rect">
            <a:avLst/>
          </a:prstGeom>
          <a:noFill/>
        </p:spPr>
        <p:txBody>
          <a:bodyPr wrap="none" lIns="91440" tIns="45720" rIns="91440" bIns="45720">
            <a:spAutoFit/>
          </a:bodyPr>
          <a:lstStyle/>
          <a:p>
            <a:pPr algn="ctr">
              <a:lnSpc>
                <a:spcPct val="150000"/>
              </a:lnSpc>
            </a:pPr>
            <a:r>
              <a:rPr lang="en-US" sz="1200" b="1" cap="none" spc="0" dirty="0" smtClean="0">
                <a:ln w="0"/>
                <a:solidFill>
                  <a:srgbClr val="00B0F0"/>
                </a:solidFill>
                <a:latin typeface="Bahnschrift" panose="020B0502040204020203" pitchFamily="34" charset="0"/>
              </a:rPr>
              <a:t>Sayed </a:t>
            </a:r>
            <a:r>
              <a:rPr lang="en-US" sz="1200" b="1" cap="none" spc="0" dirty="0" err="1" smtClean="0">
                <a:ln w="0"/>
                <a:solidFill>
                  <a:srgbClr val="00B0F0"/>
                </a:solidFill>
                <a:latin typeface="Bahnschrift" panose="020B0502040204020203" pitchFamily="34" charset="0"/>
              </a:rPr>
              <a:t>Rizban</a:t>
            </a:r>
            <a:r>
              <a:rPr lang="en-US" sz="1200" b="1" cap="none" spc="0" dirty="0" smtClean="0">
                <a:ln w="0"/>
                <a:solidFill>
                  <a:srgbClr val="00B0F0"/>
                </a:solidFill>
                <a:latin typeface="Bahnschrift" panose="020B0502040204020203" pitchFamily="34" charset="0"/>
              </a:rPr>
              <a:t> Hossain</a:t>
            </a:r>
            <a:endParaRPr lang="en-US" sz="1200" b="1" dirty="0" smtClean="0">
              <a:ln w="0"/>
              <a:solidFill>
                <a:srgbClr val="00B0F0"/>
              </a:solidFill>
              <a:latin typeface="Bahnschrift" panose="020B0502040204020203" pitchFamily="34" charset="0"/>
            </a:endParaRPr>
          </a:p>
          <a:p>
            <a:pPr algn="ctr">
              <a:lnSpc>
                <a:spcPct val="150000"/>
              </a:lnSpc>
            </a:pPr>
            <a:r>
              <a:rPr lang="en-US" sz="1200" dirty="0" smtClean="0">
                <a:ln w="0"/>
                <a:solidFill>
                  <a:schemeClr val="bg1"/>
                </a:solidFill>
                <a:latin typeface="Bahnschrift" panose="020B0502040204020203" pitchFamily="34" charset="0"/>
              </a:rPr>
              <a:t>Head of Software Development</a:t>
            </a:r>
          </a:p>
          <a:p>
            <a:pPr algn="ctr"/>
            <a:r>
              <a:rPr lang="en-US" sz="1200" dirty="0" smtClean="0">
                <a:ln w="0"/>
                <a:solidFill>
                  <a:schemeClr val="bg1"/>
                </a:solidFill>
                <a:latin typeface="Bahnschrift" panose="020B0502040204020203" pitchFamily="34" charset="0"/>
              </a:rPr>
              <a:t>Aqualink Bangladesh Ltd.</a:t>
            </a:r>
            <a:endParaRPr lang="en-US" sz="1200" dirty="0">
              <a:ln w="0"/>
              <a:solidFill>
                <a:schemeClr val="bg1"/>
              </a:solidFill>
              <a:latin typeface="Bahnschrift" panose="020B0502040204020203" pitchFamily="34" charset="0"/>
            </a:endParaRPr>
          </a:p>
        </p:txBody>
      </p:sp>
      <p:sp>
        <p:nvSpPr>
          <p:cNvPr id="15" name="Rectangle 14"/>
          <p:cNvSpPr/>
          <p:nvPr/>
        </p:nvSpPr>
        <p:spPr>
          <a:xfrm>
            <a:off x="2107922" y="4256919"/>
            <a:ext cx="2082621" cy="830997"/>
          </a:xfrm>
          <a:prstGeom prst="rect">
            <a:avLst/>
          </a:prstGeom>
          <a:noFill/>
        </p:spPr>
        <p:txBody>
          <a:bodyPr wrap="none" lIns="91440" tIns="45720" rIns="91440" bIns="45720">
            <a:spAutoFit/>
          </a:bodyPr>
          <a:lstStyle/>
          <a:p>
            <a:pPr algn="ctr">
              <a:lnSpc>
                <a:spcPct val="150000"/>
              </a:lnSpc>
            </a:pPr>
            <a:r>
              <a:rPr lang="en-US" sz="1200" b="1" cap="none" spc="0" dirty="0" err="1" smtClean="0">
                <a:ln w="0"/>
                <a:solidFill>
                  <a:srgbClr val="00B0F0"/>
                </a:solidFill>
                <a:latin typeface="Bahnschrift" panose="020B0502040204020203" pitchFamily="34" charset="0"/>
              </a:rPr>
              <a:t>Md</a:t>
            </a:r>
            <a:r>
              <a:rPr lang="en-US" sz="1200" b="1" cap="none" spc="0" dirty="0" smtClean="0">
                <a:ln w="0"/>
                <a:solidFill>
                  <a:srgbClr val="00B0F0"/>
                </a:solidFill>
                <a:latin typeface="Bahnschrift" panose="020B0502040204020203" pitchFamily="34" charset="0"/>
              </a:rPr>
              <a:t> </a:t>
            </a:r>
            <a:r>
              <a:rPr lang="en-US" sz="1200" b="1" cap="none" spc="0" dirty="0" err="1" smtClean="0">
                <a:ln w="0"/>
                <a:solidFill>
                  <a:srgbClr val="00B0F0"/>
                </a:solidFill>
                <a:latin typeface="Bahnschrift" panose="020B0502040204020203" pitchFamily="34" charset="0"/>
              </a:rPr>
              <a:t>Fahim</a:t>
            </a:r>
            <a:r>
              <a:rPr lang="en-US" sz="1200" b="1" cap="none" spc="0" dirty="0" smtClean="0">
                <a:ln w="0"/>
                <a:solidFill>
                  <a:srgbClr val="00B0F0"/>
                </a:solidFill>
                <a:latin typeface="Bahnschrift" panose="020B0502040204020203" pitchFamily="34" charset="0"/>
              </a:rPr>
              <a:t> </a:t>
            </a:r>
            <a:r>
              <a:rPr lang="en-US" sz="1200" b="1" cap="none" spc="0" dirty="0" err="1" smtClean="0">
                <a:ln w="0"/>
                <a:solidFill>
                  <a:srgbClr val="00B0F0"/>
                </a:solidFill>
                <a:latin typeface="Bahnschrift" panose="020B0502040204020203" pitchFamily="34" charset="0"/>
              </a:rPr>
              <a:t>Shahriar</a:t>
            </a:r>
            <a:r>
              <a:rPr lang="en-US" sz="1200" b="1" cap="none" spc="0" dirty="0" smtClean="0">
                <a:ln w="0"/>
                <a:solidFill>
                  <a:srgbClr val="00B0F0"/>
                </a:solidFill>
                <a:latin typeface="Bahnschrift" panose="020B0502040204020203" pitchFamily="34" charset="0"/>
              </a:rPr>
              <a:t> </a:t>
            </a:r>
            <a:r>
              <a:rPr lang="en-US" sz="1200" b="1" cap="none" spc="0" dirty="0" err="1" smtClean="0">
                <a:ln w="0"/>
                <a:solidFill>
                  <a:srgbClr val="00B0F0"/>
                </a:solidFill>
                <a:latin typeface="Bahnschrift" panose="020B0502040204020203" pitchFamily="34" charset="0"/>
              </a:rPr>
              <a:t>Sakib</a:t>
            </a:r>
            <a:endParaRPr lang="en-US" sz="1200" b="1" cap="none" spc="0" dirty="0" smtClean="0">
              <a:ln w="0"/>
              <a:solidFill>
                <a:srgbClr val="00B0F0"/>
              </a:solidFill>
              <a:latin typeface="Bahnschrift" panose="020B0502040204020203" pitchFamily="34" charset="0"/>
            </a:endParaRPr>
          </a:p>
          <a:p>
            <a:pPr algn="ctr">
              <a:lnSpc>
                <a:spcPct val="150000"/>
              </a:lnSpc>
            </a:pPr>
            <a:r>
              <a:rPr lang="en-US" sz="1200" dirty="0" smtClean="0">
                <a:ln w="0"/>
                <a:solidFill>
                  <a:schemeClr val="bg1"/>
                </a:solidFill>
                <a:latin typeface="Bahnschrift" panose="020B0502040204020203" pitchFamily="34" charset="0"/>
              </a:rPr>
              <a:t>Embedded System Engineer</a:t>
            </a:r>
          </a:p>
          <a:p>
            <a:pPr algn="ctr"/>
            <a:r>
              <a:rPr lang="en-US" sz="1200" b="0" cap="none" spc="0" dirty="0" smtClean="0">
                <a:ln w="0"/>
                <a:solidFill>
                  <a:schemeClr val="bg1"/>
                </a:solidFill>
                <a:latin typeface="Bahnschrift" panose="020B0502040204020203" pitchFamily="34" charset="0"/>
              </a:rPr>
              <a:t>Aqualink Bangladesh Ltd.</a:t>
            </a:r>
            <a:endParaRPr lang="en-US" sz="1200" b="0" cap="none" spc="0" dirty="0">
              <a:ln w="0"/>
              <a:solidFill>
                <a:schemeClr val="bg1"/>
              </a:solidFill>
              <a:latin typeface="Bahnschrift" panose="020B0502040204020203" pitchFamily="34" charset="0"/>
            </a:endParaRPr>
          </a:p>
        </p:txBody>
      </p:sp>
      <p:sp>
        <p:nvSpPr>
          <p:cNvPr id="16" name="Rectangle 15"/>
          <p:cNvSpPr/>
          <p:nvPr/>
        </p:nvSpPr>
        <p:spPr>
          <a:xfrm>
            <a:off x="5320855" y="4257195"/>
            <a:ext cx="1903085" cy="830997"/>
          </a:xfrm>
          <a:prstGeom prst="rect">
            <a:avLst/>
          </a:prstGeom>
          <a:noFill/>
        </p:spPr>
        <p:txBody>
          <a:bodyPr wrap="none" lIns="91440" tIns="45720" rIns="91440" bIns="45720">
            <a:spAutoFit/>
          </a:bodyPr>
          <a:lstStyle/>
          <a:p>
            <a:pPr algn="ctr">
              <a:lnSpc>
                <a:spcPct val="150000"/>
              </a:lnSpc>
            </a:pPr>
            <a:r>
              <a:rPr lang="en-US" sz="1200" b="1" cap="none" spc="0" dirty="0" smtClean="0">
                <a:ln w="0"/>
                <a:solidFill>
                  <a:srgbClr val="00B0F0"/>
                </a:solidFill>
                <a:latin typeface="Bahnschrift" panose="020B0502040204020203" pitchFamily="34" charset="0"/>
              </a:rPr>
              <a:t>Sakif </a:t>
            </a:r>
            <a:r>
              <a:rPr lang="en-US" sz="1200" b="1" cap="none" spc="0" dirty="0" err="1" smtClean="0">
                <a:ln w="0"/>
                <a:solidFill>
                  <a:srgbClr val="00B0F0"/>
                </a:solidFill>
                <a:latin typeface="Bahnschrift" panose="020B0502040204020203" pitchFamily="34" charset="0"/>
              </a:rPr>
              <a:t>Ryhan</a:t>
            </a:r>
            <a:endParaRPr lang="en-US" sz="1200" b="1" cap="none" spc="0" dirty="0" smtClean="0">
              <a:ln w="0"/>
              <a:solidFill>
                <a:srgbClr val="00B0F0"/>
              </a:solidFill>
              <a:latin typeface="Bahnschrift" panose="020B0502040204020203" pitchFamily="34" charset="0"/>
            </a:endParaRPr>
          </a:p>
          <a:p>
            <a:pPr algn="ctr">
              <a:lnSpc>
                <a:spcPct val="150000"/>
              </a:lnSpc>
            </a:pPr>
            <a:r>
              <a:rPr lang="en-US" sz="1200" dirty="0" smtClean="0">
                <a:ln w="0"/>
                <a:solidFill>
                  <a:schemeClr val="bg1"/>
                </a:solidFill>
                <a:latin typeface="Bahnschrift" panose="020B0502040204020203" pitchFamily="34" charset="0"/>
              </a:rPr>
              <a:t>Business Development</a:t>
            </a:r>
          </a:p>
          <a:p>
            <a:pPr algn="ctr"/>
            <a:r>
              <a:rPr lang="en-US" sz="1200" cap="none" spc="0" dirty="0" smtClean="0">
                <a:ln w="0"/>
                <a:solidFill>
                  <a:schemeClr val="bg1"/>
                </a:solidFill>
                <a:latin typeface="Bahnschrift" panose="020B0502040204020203" pitchFamily="34" charset="0"/>
              </a:rPr>
              <a:t>Aqualink Bangladesh Ltd.</a:t>
            </a:r>
            <a:endParaRPr lang="en-US" sz="1200" cap="none" spc="0" dirty="0">
              <a:ln w="0"/>
              <a:solidFill>
                <a:schemeClr val="bg1"/>
              </a:solidFill>
              <a:latin typeface="Bahnschrift" panose="020B0502040204020203" pitchFamily="34" charset="0"/>
            </a:endParaRPr>
          </a:p>
        </p:txBody>
      </p:sp>
      <p:grpSp>
        <p:nvGrpSpPr>
          <p:cNvPr id="17" name="Group 16"/>
          <p:cNvGrpSpPr/>
          <p:nvPr/>
        </p:nvGrpSpPr>
        <p:grpSpPr>
          <a:xfrm>
            <a:off x="95501" y="68922"/>
            <a:ext cx="1764219" cy="428016"/>
            <a:chOff x="0" y="32473"/>
            <a:chExt cx="1608372" cy="428016"/>
          </a:xfrm>
        </p:grpSpPr>
        <p:sp>
          <p:nvSpPr>
            <p:cNvPr id="18" name="Google Shape;54;p13"/>
            <p:cNvSpPr txBox="1">
              <a:spLocks/>
            </p:cNvSpPr>
            <p:nvPr/>
          </p:nvSpPr>
          <p:spPr>
            <a:xfrm>
              <a:off x="509777" y="138897"/>
              <a:ext cx="1098595" cy="2847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200" dirty="0">
                  <a:solidFill>
                    <a:srgbClr val="0A2C36"/>
                  </a:solidFill>
                  <a:latin typeface="Bahnschrift" panose="020B0502040204020203" pitchFamily="34" charset="0"/>
                </a:rPr>
                <a:t>N</a:t>
              </a:r>
              <a:r>
                <a:rPr lang="en" sz="1200" dirty="0">
                  <a:solidFill>
                    <a:srgbClr val="175F76"/>
                  </a:solidFill>
                  <a:latin typeface="Bahnschrift" panose="020B0502040204020203" pitchFamily="34" charset="0"/>
                </a:rPr>
                <a:t>IG</a:t>
              </a:r>
              <a:r>
                <a:rPr lang="en" sz="1200" dirty="0">
                  <a:solidFill>
                    <a:srgbClr val="2093B5"/>
                  </a:solidFill>
                  <a:latin typeface="Bahnschrift" panose="020B0502040204020203" pitchFamily="34" charset="0"/>
                </a:rPr>
                <a:t>HT</a:t>
              </a:r>
              <a:r>
                <a:rPr lang="en" sz="1200" dirty="0">
                  <a:solidFill>
                    <a:srgbClr val="28B1DA"/>
                  </a:solidFill>
                  <a:latin typeface="Bahnschrift" panose="020B0502040204020203" pitchFamily="34" charset="0"/>
                </a:rPr>
                <a:t>IN</a:t>
              </a:r>
              <a:r>
                <a:rPr lang="en" sz="1200" dirty="0">
                  <a:solidFill>
                    <a:srgbClr val="33C5F3"/>
                  </a:solidFill>
                  <a:latin typeface="Bahnschrift" panose="020B0502040204020203" pitchFamily="34" charset="0"/>
                </a:rPr>
                <a:t>GA</a:t>
              </a:r>
              <a:r>
                <a:rPr lang="en" sz="1200" dirty="0">
                  <a:solidFill>
                    <a:srgbClr val="B2732C"/>
                  </a:solidFill>
                  <a:latin typeface="Bahnschrift" panose="020B0502040204020203" pitchFamily="34" charset="0"/>
                </a:rPr>
                <a:t>LE</a:t>
              </a:r>
              <a:endParaRPr lang="en-US" sz="1200" dirty="0">
                <a:solidFill>
                  <a:schemeClr val="bg1"/>
                </a:solidFill>
                <a:latin typeface="Bahnschrift" panose="020B0502040204020203" pitchFamily="34" charset="0"/>
              </a:endParaRPr>
            </a:p>
          </p:txBody>
        </p:sp>
        <p:pic>
          <p:nvPicPr>
            <p:cNvPr id="19" name="Picture 18"/>
            <p:cNvPicPr>
              <a:picLocks noChangeAspect="1"/>
            </p:cNvPicPr>
            <p:nvPr/>
          </p:nvPicPr>
          <p:blipFill>
            <a:blip r:embed="rId4">
              <a:extLst>
                <a:ext uri="{BEBA8EAE-BF5A-486C-A8C5-ECC9F3942E4B}">
                  <a14:imgProps xmlns:a14="http://schemas.microsoft.com/office/drawing/2010/main">
                    <a14:imgLayer r:embed="rId5">
                      <a14:imgEffect>
                        <a14:backgroundRemoval t="1731" b="97885" l="10000" r="90000">
                          <a14:foregroundMark x1="24889" y1="9038" x2="24889" y2="9038"/>
                          <a14:foregroundMark x1="76667" y1="9423" x2="76667" y2="9423"/>
                          <a14:foregroundMark x1="41889" y1="47692" x2="41889" y2="47692"/>
                          <a14:foregroundMark x1="58889" y1="48654" x2="58889" y2="48654"/>
                          <a14:foregroundMark x1="40222" y1="76346" x2="40222" y2="7634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32473"/>
              <a:ext cx="667730" cy="428016"/>
            </a:xfrm>
            <a:prstGeom prst="rect">
              <a:avLst/>
            </a:prstGeom>
          </p:spPr>
        </p:pic>
      </p:gr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l="14592" r="8136" b="25333"/>
          <a:stretch/>
        </p:blipFill>
        <p:spPr>
          <a:xfrm>
            <a:off x="1086273" y="858851"/>
            <a:ext cx="1287493" cy="1265793"/>
          </a:xfrm>
          <a:prstGeom prst="flowChartConnector">
            <a:avLst/>
          </a:prstGeom>
        </p:spPr>
      </p:pic>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l="6043" r="11668" b="14248"/>
          <a:stretch/>
        </p:blipFill>
        <p:spPr>
          <a:xfrm>
            <a:off x="6932662" y="858851"/>
            <a:ext cx="1323794" cy="1329547"/>
          </a:xfrm>
          <a:prstGeom prst="flowChartConnector">
            <a:avLst/>
          </a:prstGeom>
        </p:spPr>
      </p:pic>
      <p:pic>
        <p:nvPicPr>
          <p:cNvPr id="7" name="Picture 6"/>
          <p:cNvPicPr>
            <a:picLocks noChangeAspect="1"/>
          </p:cNvPicPr>
          <p:nvPr/>
        </p:nvPicPr>
        <p:blipFill rotWithShape="1">
          <a:blip r:embed="rId8">
            <a:extLst>
              <a:ext uri="{28A0092B-C50C-407E-A947-70E740481C1C}">
                <a14:useLocalDpi xmlns:a14="http://schemas.microsoft.com/office/drawing/2010/main" val="0"/>
              </a:ext>
            </a:extLst>
          </a:blip>
          <a:srcRect l="13399" t="3347" r="29712" b="41646"/>
          <a:stretch/>
        </p:blipFill>
        <p:spPr>
          <a:xfrm>
            <a:off x="4113739" y="828927"/>
            <a:ext cx="1386747" cy="1340862"/>
          </a:xfrm>
          <a:prstGeom prst="flowChartConnector">
            <a:avLst/>
          </a:prstGeom>
        </p:spPr>
      </p:pic>
      <p:pic>
        <p:nvPicPr>
          <p:cNvPr id="9" name="Picture 8"/>
          <p:cNvPicPr>
            <a:picLocks noChangeAspect="1"/>
          </p:cNvPicPr>
          <p:nvPr/>
        </p:nvPicPr>
        <p:blipFill rotWithShape="1">
          <a:blip r:embed="rId9">
            <a:extLst>
              <a:ext uri="{28A0092B-C50C-407E-A947-70E740481C1C}">
                <a14:useLocalDpi xmlns:a14="http://schemas.microsoft.com/office/drawing/2010/main" val="0"/>
              </a:ext>
            </a:extLst>
          </a:blip>
          <a:srcRect l="9217" t="20288" r="8901" b="25752"/>
          <a:stretch/>
        </p:blipFill>
        <p:spPr>
          <a:xfrm>
            <a:off x="5612132" y="2927648"/>
            <a:ext cx="1320530" cy="1329547"/>
          </a:xfrm>
          <a:prstGeom prst="flowChartConnector">
            <a:avLst/>
          </a:prstGeom>
        </p:spPr>
      </p:pic>
      <p:pic>
        <p:nvPicPr>
          <p:cNvPr id="10" name="Picture 9"/>
          <p:cNvPicPr>
            <a:picLocks noChangeAspect="1"/>
          </p:cNvPicPr>
          <p:nvPr/>
        </p:nvPicPr>
        <p:blipFill rotWithShape="1">
          <a:blip r:embed="rId10">
            <a:extLst>
              <a:ext uri="{28A0092B-C50C-407E-A947-70E740481C1C}">
                <a14:useLocalDpi xmlns:a14="http://schemas.microsoft.com/office/drawing/2010/main" val="0"/>
              </a:ext>
            </a:extLst>
          </a:blip>
          <a:srcRect l="28222" t="3346" r="23037" b="39137"/>
          <a:stretch/>
        </p:blipFill>
        <p:spPr>
          <a:xfrm>
            <a:off x="2520767" y="2958844"/>
            <a:ext cx="1256931" cy="1330744"/>
          </a:xfrm>
          <a:prstGeom prst="flowChartConnector">
            <a:avLst/>
          </a:prstGeom>
        </p:spPr>
      </p:pic>
    </p:spTree>
    <p:extLst>
      <p:ext uri="{BB962C8B-B14F-4D97-AF65-F5344CB8AC3E}">
        <p14:creationId xmlns:p14="http://schemas.microsoft.com/office/powerpoint/2010/main" val="13360549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Right Triangle 1"/>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1325" y="4580296"/>
            <a:ext cx="1188600" cy="24471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1577" y="1427880"/>
            <a:ext cx="5480315" cy="1815189"/>
          </a:xfrm>
          <a:prstGeom prst="rect">
            <a:avLst/>
          </a:prstGeom>
        </p:spPr>
      </p:pic>
    </p:spTree>
    <p:extLst>
      <p:ext uri="{BB962C8B-B14F-4D97-AF65-F5344CB8AC3E}">
        <p14:creationId xmlns:p14="http://schemas.microsoft.com/office/powerpoint/2010/main" val="32718175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729589" y="542631"/>
            <a:ext cx="797242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smtClean="0">
                <a:solidFill>
                  <a:schemeClr val="bg1"/>
                </a:solidFill>
                <a:latin typeface="Bahnschrift" panose="020B0502040204020203" pitchFamily="34" charset="0"/>
              </a:rPr>
              <a:t>Our Clients</a:t>
            </a:r>
            <a:endParaRPr sz="2400" b="1" dirty="0">
              <a:solidFill>
                <a:schemeClr val="bg1"/>
              </a:solidFill>
              <a:latin typeface="Bahnschrift" panose="020B0502040204020203" pitchFamily="34" charset="0"/>
            </a:endParaRPr>
          </a:p>
        </p:txBody>
      </p:sp>
      <p:sp>
        <p:nvSpPr>
          <p:cNvPr id="5" name="Right Triangle 4"/>
          <p:cNvSpPr/>
          <p:nvPr/>
        </p:nvSpPr>
        <p:spPr>
          <a:xfrm rot="5400000" flipH="1" flipV="1">
            <a:off x="8224032" y="4219948"/>
            <a:ext cx="955964" cy="905489"/>
          </a:xfrm>
          <a:prstGeom prst="rtTriangle">
            <a:avLst/>
          </a:prstGeom>
          <a:solidFill>
            <a:srgbClr val="33C5F3"/>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0748" y="194030"/>
            <a:ext cx="1471266" cy="302908"/>
          </a:xfrm>
          <a:prstGeom prst="rect">
            <a:avLst/>
          </a:prstGeom>
        </p:spPr>
      </p:pic>
      <p:cxnSp>
        <p:nvCxnSpPr>
          <p:cNvPr id="4" name="Straight Connector 3"/>
          <p:cNvCxnSpPr/>
          <p:nvPr/>
        </p:nvCxnSpPr>
        <p:spPr>
          <a:xfrm flipV="1">
            <a:off x="778476" y="1124198"/>
            <a:ext cx="7972425" cy="19050"/>
          </a:xfrm>
          <a:prstGeom prst="line">
            <a:avLst/>
          </a:prstGeom>
          <a:ln w="38100">
            <a:solidFill>
              <a:srgbClr val="33C5F3"/>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95501" y="68922"/>
            <a:ext cx="1935807" cy="428016"/>
            <a:chOff x="0" y="32473"/>
            <a:chExt cx="1764802" cy="428016"/>
          </a:xfrm>
        </p:grpSpPr>
        <p:sp>
          <p:nvSpPr>
            <p:cNvPr id="18" name="Google Shape;54;p13"/>
            <p:cNvSpPr txBox="1">
              <a:spLocks/>
            </p:cNvSpPr>
            <p:nvPr/>
          </p:nvSpPr>
          <p:spPr>
            <a:xfrm>
              <a:off x="509776" y="138897"/>
              <a:ext cx="1255026" cy="2847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400" dirty="0">
                  <a:solidFill>
                    <a:srgbClr val="0A2C36"/>
                  </a:solidFill>
                  <a:latin typeface="Bahnschrift" panose="020B0502040204020203" pitchFamily="34" charset="0"/>
                </a:rPr>
                <a:t>N</a:t>
              </a:r>
              <a:r>
                <a:rPr lang="en" sz="1400" dirty="0">
                  <a:solidFill>
                    <a:srgbClr val="175F76"/>
                  </a:solidFill>
                  <a:latin typeface="Bahnschrift" panose="020B0502040204020203" pitchFamily="34" charset="0"/>
                </a:rPr>
                <a:t>IG</a:t>
              </a:r>
              <a:r>
                <a:rPr lang="en" sz="1400" dirty="0">
                  <a:solidFill>
                    <a:srgbClr val="2093B5"/>
                  </a:solidFill>
                  <a:latin typeface="Bahnschrift" panose="020B0502040204020203" pitchFamily="34" charset="0"/>
                </a:rPr>
                <a:t>HT</a:t>
              </a:r>
              <a:r>
                <a:rPr lang="en" sz="1400" dirty="0">
                  <a:solidFill>
                    <a:srgbClr val="28B1DA"/>
                  </a:solidFill>
                  <a:latin typeface="Bahnschrift" panose="020B0502040204020203" pitchFamily="34" charset="0"/>
                </a:rPr>
                <a:t>IN</a:t>
              </a:r>
              <a:r>
                <a:rPr lang="en" sz="1400" dirty="0">
                  <a:solidFill>
                    <a:srgbClr val="33C5F3"/>
                  </a:solidFill>
                  <a:latin typeface="Bahnschrift" panose="020B0502040204020203" pitchFamily="34" charset="0"/>
                </a:rPr>
                <a:t>GA</a:t>
              </a:r>
              <a:r>
                <a:rPr lang="en" sz="1400" dirty="0">
                  <a:solidFill>
                    <a:srgbClr val="B2732C"/>
                  </a:solidFill>
                  <a:latin typeface="Bahnschrift" panose="020B0502040204020203" pitchFamily="34" charset="0"/>
                </a:rPr>
                <a:t>LE</a:t>
              </a:r>
              <a:endParaRPr lang="en-US" sz="1400" dirty="0">
                <a:solidFill>
                  <a:schemeClr val="bg1"/>
                </a:solidFill>
                <a:latin typeface="Bahnschrift" panose="020B0502040204020203" pitchFamily="34" charset="0"/>
              </a:endParaRPr>
            </a:p>
          </p:txBody>
        </p:sp>
        <p:pic>
          <p:nvPicPr>
            <p:cNvPr id="19" name="Picture 18"/>
            <p:cNvPicPr>
              <a:picLocks noChangeAspect="1"/>
            </p:cNvPicPr>
            <p:nvPr/>
          </p:nvPicPr>
          <p:blipFill>
            <a:blip r:embed="rId4">
              <a:extLst>
                <a:ext uri="{BEBA8EAE-BF5A-486C-A8C5-ECC9F3942E4B}">
                  <a14:imgProps xmlns:a14="http://schemas.microsoft.com/office/drawing/2010/main">
                    <a14:imgLayer r:embed="rId5">
                      <a14:imgEffect>
                        <a14:backgroundRemoval t="1731" b="97885" l="10000" r="90000">
                          <a14:foregroundMark x1="24889" y1="9038" x2="24889" y2="9038"/>
                          <a14:foregroundMark x1="76667" y1="9423" x2="76667" y2="9423"/>
                          <a14:foregroundMark x1="41889" y1="47692" x2="41889" y2="47692"/>
                          <a14:foregroundMark x1="58889" y1="48654" x2="58889" y2="48654"/>
                          <a14:foregroundMark x1="40222" y1="76346" x2="40222" y2="7634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32473"/>
              <a:ext cx="667730" cy="428016"/>
            </a:xfrm>
            <a:prstGeom prst="rect">
              <a:avLst/>
            </a:prstGeom>
          </p:spPr>
        </p:pic>
      </p:gr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589" y="1468892"/>
            <a:ext cx="1580768" cy="790384"/>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5760" y="2702398"/>
            <a:ext cx="1143634" cy="1130639"/>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65557" y="1437226"/>
            <a:ext cx="997301" cy="997301"/>
          </a:xfrm>
          <a:prstGeom prst="rect">
            <a:avLst/>
          </a:prstGeom>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05965" y="2762183"/>
            <a:ext cx="1160416" cy="1160416"/>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27613" y="1475595"/>
            <a:ext cx="1123288" cy="776978"/>
          </a:xfrm>
          <a:prstGeom prst="rect">
            <a:avLst/>
          </a:prstGeom>
        </p:spPr>
      </p:pic>
      <p:pic>
        <p:nvPicPr>
          <p:cNvPr id="26" name="Picture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89971" y="2612837"/>
            <a:ext cx="759218" cy="1309762"/>
          </a:xfrm>
          <a:prstGeom prst="rect">
            <a:avLst/>
          </a:prstGeom>
        </p:spPr>
      </p:pic>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15360" y="1301619"/>
            <a:ext cx="1003697" cy="1268516"/>
          </a:xfrm>
          <a:prstGeom prst="rect">
            <a:avLst/>
          </a:prstGeom>
        </p:spPr>
      </p:pic>
      <p:pic>
        <p:nvPicPr>
          <p:cNvPr id="28" name="Picture 2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13447" y="4136374"/>
            <a:ext cx="3928260" cy="594363"/>
          </a:xfrm>
          <a:prstGeom prst="rect">
            <a:avLst/>
          </a:prstGeom>
        </p:spPr>
      </p:pic>
    </p:spTree>
    <p:extLst>
      <p:ext uri="{BB962C8B-B14F-4D97-AF65-F5344CB8AC3E}">
        <p14:creationId xmlns:p14="http://schemas.microsoft.com/office/powerpoint/2010/main" val="8720066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6" name="Right Triangle 5"/>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3645536" y="4486692"/>
            <a:ext cx="1935807" cy="428016"/>
            <a:chOff x="0" y="32473"/>
            <a:chExt cx="1764802" cy="428016"/>
          </a:xfrm>
        </p:grpSpPr>
        <p:sp>
          <p:nvSpPr>
            <p:cNvPr id="18" name="Google Shape;54;p13"/>
            <p:cNvSpPr txBox="1">
              <a:spLocks/>
            </p:cNvSpPr>
            <p:nvPr/>
          </p:nvSpPr>
          <p:spPr>
            <a:xfrm>
              <a:off x="509776" y="138897"/>
              <a:ext cx="1255026" cy="2847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400" dirty="0">
                  <a:solidFill>
                    <a:srgbClr val="0A2C36"/>
                  </a:solidFill>
                  <a:latin typeface="Bahnschrift" panose="020B0502040204020203" pitchFamily="34" charset="0"/>
                </a:rPr>
                <a:t>N</a:t>
              </a:r>
              <a:r>
                <a:rPr lang="en" sz="1400" dirty="0">
                  <a:solidFill>
                    <a:srgbClr val="175F76"/>
                  </a:solidFill>
                  <a:latin typeface="Bahnschrift" panose="020B0502040204020203" pitchFamily="34" charset="0"/>
                </a:rPr>
                <a:t>IG</a:t>
              </a:r>
              <a:r>
                <a:rPr lang="en" sz="1400" dirty="0">
                  <a:solidFill>
                    <a:srgbClr val="2093B5"/>
                  </a:solidFill>
                  <a:latin typeface="Bahnschrift" panose="020B0502040204020203" pitchFamily="34" charset="0"/>
                </a:rPr>
                <a:t>HT</a:t>
              </a:r>
              <a:r>
                <a:rPr lang="en" sz="1400" dirty="0">
                  <a:solidFill>
                    <a:srgbClr val="28B1DA"/>
                  </a:solidFill>
                  <a:latin typeface="Bahnschrift" panose="020B0502040204020203" pitchFamily="34" charset="0"/>
                </a:rPr>
                <a:t>IN</a:t>
              </a:r>
              <a:r>
                <a:rPr lang="en" sz="1400" dirty="0">
                  <a:solidFill>
                    <a:srgbClr val="33C5F3"/>
                  </a:solidFill>
                  <a:latin typeface="Bahnschrift" panose="020B0502040204020203" pitchFamily="34" charset="0"/>
                </a:rPr>
                <a:t>GA</a:t>
              </a:r>
              <a:r>
                <a:rPr lang="en" sz="1400" dirty="0">
                  <a:solidFill>
                    <a:srgbClr val="B2732C"/>
                  </a:solidFill>
                  <a:latin typeface="Bahnschrift" panose="020B0502040204020203" pitchFamily="34" charset="0"/>
                </a:rPr>
                <a:t>LE</a:t>
              </a:r>
              <a:endParaRPr lang="en-US" sz="1400" dirty="0">
                <a:solidFill>
                  <a:schemeClr val="bg1"/>
                </a:solidFill>
                <a:latin typeface="Bahnschrift" panose="020B0502040204020203" pitchFamily="34" charset="0"/>
              </a:endParaRPr>
            </a:p>
          </p:txBody>
        </p:sp>
        <p:pic>
          <p:nvPicPr>
            <p:cNvPr id="19" name="Picture 18"/>
            <p:cNvPicPr>
              <a:picLocks noChangeAspect="1"/>
            </p:cNvPicPr>
            <p:nvPr/>
          </p:nvPicPr>
          <p:blipFill>
            <a:blip r:embed="rId3">
              <a:extLst>
                <a:ext uri="{BEBA8EAE-BF5A-486C-A8C5-ECC9F3942E4B}">
                  <a14:imgProps xmlns:a14="http://schemas.microsoft.com/office/drawing/2010/main">
                    <a14:imgLayer r:embed="rId4">
                      <a14:imgEffect>
                        <a14:backgroundRemoval t="1731" b="97885" l="10000" r="90000">
                          <a14:foregroundMark x1="24889" y1="9038" x2="24889" y2="9038"/>
                          <a14:foregroundMark x1="76667" y1="9423" x2="76667" y2="9423"/>
                          <a14:foregroundMark x1="41889" y1="47692" x2="41889" y2="47692"/>
                          <a14:foregroundMark x1="58889" y1="48654" x2="58889" y2="48654"/>
                          <a14:foregroundMark x1="40222" y1="76346" x2="40222" y2="7634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32473"/>
              <a:ext cx="667730" cy="428016"/>
            </a:xfrm>
            <a:prstGeom prst="rect">
              <a:avLst/>
            </a:prstGeom>
          </p:spPr>
        </p:pic>
      </p:grpSp>
      <p:pic>
        <p:nvPicPr>
          <p:cNvPr id="28" name="Graphic 2" descr="Envelope">
            <a:extLst>
              <a:ext uri="{FF2B5EF4-FFF2-40B4-BE49-F238E27FC236}">
                <a16:creationId xmlns:a16="http://schemas.microsoft.com/office/drawing/2014/main" xmlns="" id="{7DBCAD2A-A499-4E39-B333-87BF9984955F}"/>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717696" y="2494201"/>
            <a:ext cx="326585" cy="326585"/>
          </a:xfrm>
          <a:prstGeom prst="rect">
            <a:avLst/>
          </a:prstGeom>
        </p:spPr>
      </p:pic>
      <p:pic>
        <p:nvPicPr>
          <p:cNvPr id="29" name="Graphic 6" descr="Receiver">
            <a:extLst>
              <a:ext uri="{FF2B5EF4-FFF2-40B4-BE49-F238E27FC236}">
                <a16:creationId xmlns:a16="http://schemas.microsoft.com/office/drawing/2014/main" xmlns="" id="{14D93EFC-7FC2-4212-85B7-8563E24856E4}"/>
              </a:ext>
            </a:extLst>
          </p:cNvPr>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4717696" y="2004323"/>
            <a:ext cx="326585" cy="326585"/>
          </a:xfrm>
          <a:prstGeom prst="rect">
            <a:avLst/>
          </a:prstGeom>
        </p:spPr>
      </p:pic>
      <p:pic>
        <p:nvPicPr>
          <p:cNvPr id="30" name="Graphic 8" descr="World">
            <a:extLst>
              <a:ext uri="{FF2B5EF4-FFF2-40B4-BE49-F238E27FC236}">
                <a16:creationId xmlns:a16="http://schemas.microsoft.com/office/drawing/2014/main" xmlns="" id="{2435FED8-B66B-4ECA-B16F-4BD81411D446}"/>
              </a:ext>
            </a:extLst>
          </p:cNvPr>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4717696" y="3435192"/>
            <a:ext cx="326585" cy="326585"/>
          </a:xfrm>
          <a:prstGeom prst="rect">
            <a:avLst/>
          </a:prstGeom>
        </p:spPr>
      </p:pic>
      <p:pic>
        <p:nvPicPr>
          <p:cNvPr id="31" name="Graphic 10" descr="Marker">
            <a:extLst>
              <a:ext uri="{FF2B5EF4-FFF2-40B4-BE49-F238E27FC236}">
                <a16:creationId xmlns:a16="http://schemas.microsoft.com/office/drawing/2014/main" xmlns="" id="{BCD87890-5CF5-4A80-B06F-EF36F999DB3E}"/>
              </a:ext>
            </a:extLst>
          </p:cNvPr>
          <p:cNvPicPr>
            <a:picLocks noChangeAspect="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4717696" y="2964696"/>
            <a:ext cx="326585" cy="326585"/>
          </a:xfrm>
          <a:prstGeom prst="rect">
            <a:avLst/>
          </a:prstGeom>
        </p:spPr>
      </p:pic>
      <p:sp>
        <p:nvSpPr>
          <p:cNvPr id="32" name="TextBox 31">
            <a:extLst>
              <a:ext uri="{FF2B5EF4-FFF2-40B4-BE49-F238E27FC236}">
                <a16:creationId xmlns:a16="http://schemas.microsoft.com/office/drawing/2014/main" xmlns="" id="{F1F4C8D9-4070-40DA-ABE9-7F66429AA0CF}"/>
              </a:ext>
            </a:extLst>
          </p:cNvPr>
          <p:cNvSpPr txBox="1"/>
          <p:nvPr/>
        </p:nvSpPr>
        <p:spPr>
          <a:xfrm>
            <a:off x="5044281" y="2004323"/>
            <a:ext cx="2350327" cy="292388"/>
          </a:xfrm>
          <a:prstGeom prst="rect">
            <a:avLst/>
          </a:prstGeom>
          <a:noFill/>
        </p:spPr>
        <p:txBody>
          <a:bodyPr wrap="square" rtlCol="0">
            <a:spAutoFit/>
          </a:bodyPr>
          <a:lstStyle/>
          <a:p>
            <a:r>
              <a:rPr lang="en-ZA" sz="1300" dirty="0" smtClean="0">
                <a:latin typeface="Bahnschrift" panose="020B0502040204020203" pitchFamily="34" charset="0"/>
              </a:rPr>
              <a:t>+880-1675932265</a:t>
            </a:r>
            <a:endParaRPr lang="en-ZA" sz="1300" dirty="0">
              <a:latin typeface="Bahnschrift" panose="020B0502040204020203" pitchFamily="34" charset="0"/>
            </a:endParaRPr>
          </a:p>
        </p:txBody>
      </p:sp>
      <p:sp>
        <p:nvSpPr>
          <p:cNvPr id="33" name="TextBox 32">
            <a:extLst>
              <a:ext uri="{FF2B5EF4-FFF2-40B4-BE49-F238E27FC236}">
                <a16:creationId xmlns:a16="http://schemas.microsoft.com/office/drawing/2014/main" xmlns="" id="{7F5B5B46-676E-4992-8DDF-1661E5CEDB04}"/>
              </a:ext>
            </a:extLst>
          </p:cNvPr>
          <p:cNvSpPr txBox="1"/>
          <p:nvPr/>
        </p:nvSpPr>
        <p:spPr>
          <a:xfrm>
            <a:off x="5071348" y="2488399"/>
            <a:ext cx="2350327" cy="292388"/>
          </a:xfrm>
          <a:prstGeom prst="rect">
            <a:avLst/>
          </a:prstGeom>
          <a:noFill/>
        </p:spPr>
        <p:txBody>
          <a:bodyPr wrap="square" rtlCol="0">
            <a:spAutoFit/>
          </a:bodyPr>
          <a:lstStyle/>
          <a:p>
            <a:r>
              <a:rPr lang="en-ZA" sz="1300" dirty="0">
                <a:latin typeface="Bahnschrift" panose="020B0502040204020203" pitchFamily="34" charset="0"/>
              </a:rPr>
              <a:t>office@aqualinkbd.net</a:t>
            </a:r>
          </a:p>
        </p:txBody>
      </p:sp>
      <p:sp>
        <p:nvSpPr>
          <p:cNvPr id="34" name="TextBox 33">
            <a:extLst>
              <a:ext uri="{FF2B5EF4-FFF2-40B4-BE49-F238E27FC236}">
                <a16:creationId xmlns:a16="http://schemas.microsoft.com/office/drawing/2014/main" xmlns="" id="{ABB2CCB4-D714-42A4-A4E1-C5A09FB6B1D4}"/>
              </a:ext>
            </a:extLst>
          </p:cNvPr>
          <p:cNvSpPr txBox="1"/>
          <p:nvPr/>
        </p:nvSpPr>
        <p:spPr>
          <a:xfrm>
            <a:off x="5071349" y="2878139"/>
            <a:ext cx="2970102" cy="492443"/>
          </a:xfrm>
          <a:prstGeom prst="rect">
            <a:avLst/>
          </a:prstGeom>
          <a:noFill/>
        </p:spPr>
        <p:txBody>
          <a:bodyPr wrap="square" rtlCol="0">
            <a:spAutoFit/>
          </a:bodyPr>
          <a:lstStyle/>
          <a:p>
            <a:r>
              <a:rPr lang="en-ZA" sz="1300" dirty="0" smtClean="0">
                <a:latin typeface="Bahnschrift" panose="020B0502040204020203" pitchFamily="34" charset="0"/>
              </a:rPr>
              <a:t>House No. 26, Road No. 28, Block – K</a:t>
            </a:r>
          </a:p>
          <a:p>
            <a:r>
              <a:rPr lang="en-ZA" sz="1300" dirty="0" smtClean="0">
                <a:latin typeface="Bahnschrift" panose="020B0502040204020203" pitchFamily="34" charset="0"/>
              </a:rPr>
              <a:t>Banani, Dhaka 1212.</a:t>
            </a:r>
            <a:endParaRPr lang="en-ZA" sz="1300" dirty="0">
              <a:latin typeface="Bahnschrift" panose="020B0502040204020203" pitchFamily="34" charset="0"/>
            </a:endParaRPr>
          </a:p>
        </p:txBody>
      </p:sp>
      <p:sp>
        <p:nvSpPr>
          <p:cNvPr id="35" name="TextBox 34">
            <a:extLst>
              <a:ext uri="{FF2B5EF4-FFF2-40B4-BE49-F238E27FC236}">
                <a16:creationId xmlns:a16="http://schemas.microsoft.com/office/drawing/2014/main" xmlns="" id="{4FBA53D9-E41E-47FE-9DDA-2C58ABF55AB3}"/>
              </a:ext>
            </a:extLst>
          </p:cNvPr>
          <p:cNvSpPr txBox="1"/>
          <p:nvPr/>
        </p:nvSpPr>
        <p:spPr>
          <a:xfrm>
            <a:off x="5071349" y="3435191"/>
            <a:ext cx="2439847" cy="292388"/>
          </a:xfrm>
          <a:prstGeom prst="rect">
            <a:avLst/>
          </a:prstGeom>
          <a:noFill/>
        </p:spPr>
        <p:txBody>
          <a:bodyPr wrap="square" rtlCol="0">
            <a:spAutoFit/>
          </a:bodyPr>
          <a:lstStyle/>
          <a:p>
            <a:r>
              <a:rPr lang="en-ZA" sz="1300" dirty="0" smtClean="0">
                <a:latin typeface="Bahnschrift" panose="020B0502040204020203" pitchFamily="34" charset="0"/>
              </a:rPr>
              <a:t>www.aqualinkbangladesh.com</a:t>
            </a:r>
            <a:endParaRPr lang="en-ZA" sz="1300" dirty="0">
              <a:latin typeface="Bahnschrift" panose="020B0502040204020203" pitchFamily="34" charset="0"/>
            </a:endParaRPr>
          </a:p>
        </p:txBody>
      </p:sp>
      <p:sp>
        <p:nvSpPr>
          <p:cNvPr id="37" name="TextBox 36">
            <a:extLst>
              <a:ext uri="{FF2B5EF4-FFF2-40B4-BE49-F238E27FC236}">
                <a16:creationId xmlns:a16="http://schemas.microsoft.com/office/drawing/2014/main" xmlns="" id="{F2ED0EED-A3F2-4E13-8315-547370E6BFD4}"/>
              </a:ext>
            </a:extLst>
          </p:cNvPr>
          <p:cNvSpPr txBox="1"/>
          <p:nvPr/>
        </p:nvSpPr>
        <p:spPr>
          <a:xfrm>
            <a:off x="4677686" y="1252835"/>
            <a:ext cx="2196113" cy="553998"/>
          </a:xfrm>
          <a:prstGeom prst="rect">
            <a:avLst/>
          </a:prstGeom>
          <a:noFill/>
        </p:spPr>
        <p:txBody>
          <a:bodyPr wrap="square" rtlCol="0">
            <a:spAutoFit/>
          </a:bodyPr>
          <a:lstStyle/>
          <a:p>
            <a:r>
              <a:rPr lang="en-ZA" sz="3000" b="1" dirty="0" smtClean="0">
                <a:solidFill>
                  <a:srgbClr val="002060"/>
                </a:solidFill>
                <a:latin typeface="Bahnschrift" panose="020B0502040204020203" pitchFamily="34" charset="0"/>
              </a:rPr>
              <a:t>Contact Info</a:t>
            </a:r>
            <a:endParaRPr lang="en-ZA" sz="3000" b="1" dirty="0">
              <a:solidFill>
                <a:srgbClr val="002060"/>
              </a:solidFill>
              <a:latin typeface="Bahnschrift" panose="020B0502040204020203" pitchFamily="34" charset="0"/>
            </a:endParaRPr>
          </a:p>
        </p:txBody>
      </p:sp>
      <p:sp>
        <p:nvSpPr>
          <p:cNvPr id="38" name="Rectangle 37">
            <a:extLst>
              <a:ext uri="{FF2B5EF4-FFF2-40B4-BE49-F238E27FC236}">
                <a16:creationId xmlns:a16="http://schemas.microsoft.com/office/drawing/2014/main" xmlns="" id="{F1875F77-F9F9-4844-8B1A-F4E5D4D9AB71}"/>
              </a:ext>
            </a:extLst>
          </p:cNvPr>
          <p:cNvSpPr/>
          <p:nvPr/>
        </p:nvSpPr>
        <p:spPr>
          <a:xfrm>
            <a:off x="4759183" y="1781165"/>
            <a:ext cx="2968633" cy="57606"/>
          </a:xfrm>
          <a:prstGeom prst="rect">
            <a:avLst/>
          </a:prstGeom>
          <a:solidFill>
            <a:srgbClr val="33C5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500"/>
          </a:p>
        </p:txBody>
      </p:sp>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1460" y="2282344"/>
            <a:ext cx="2824076" cy="581428"/>
          </a:xfrm>
          <a:prstGeom prst="rect">
            <a:avLst/>
          </a:prstGeom>
        </p:spPr>
      </p:pic>
      <p:sp>
        <p:nvSpPr>
          <p:cNvPr id="40" name="Right Triangle 39"/>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Triangle 40"/>
          <p:cNvSpPr/>
          <p:nvPr/>
        </p:nvSpPr>
        <p:spPr>
          <a:xfrm rot="5400000">
            <a:off x="-46006" y="46006"/>
            <a:ext cx="977611" cy="885600"/>
          </a:xfrm>
          <a:prstGeom prst="rtTriangle">
            <a:avLst/>
          </a:prstGeom>
          <a:solidFill>
            <a:srgbClr val="33C5F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p:cNvSpPr/>
          <p:nvPr/>
        </p:nvSpPr>
        <p:spPr>
          <a:xfrm rot="5400000" flipH="1" flipV="1">
            <a:off x="8224032" y="4219948"/>
            <a:ext cx="955964" cy="905489"/>
          </a:xfrm>
          <a:prstGeom prst="rtTriangle">
            <a:avLst/>
          </a:prstGeom>
          <a:solidFill>
            <a:srgbClr val="33C5F3"/>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3645536" y="153234"/>
            <a:ext cx="1935807" cy="428016"/>
            <a:chOff x="0" y="32473"/>
            <a:chExt cx="1764802" cy="428016"/>
          </a:xfrm>
        </p:grpSpPr>
        <p:sp>
          <p:nvSpPr>
            <p:cNvPr id="45" name="Google Shape;54;p13"/>
            <p:cNvSpPr txBox="1">
              <a:spLocks/>
            </p:cNvSpPr>
            <p:nvPr/>
          </p:nvSpPr>
          <p:spPr>
            <a:xfrm>
              <a:off x="509776" y="138897"/>
              <a:ext cx="1255026" cy="2847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 sz="1400" dirty="0">
                  <a:solidFill>
                    <a:srgbClr val="0A2C36"/>
                  </a:solidFill>
                  <a:latin typeface="Bahnschrift" panose="020B0502040204020203" pitchFamily="34" charset="0"/>
                </a:rPr>
                <a:t>N</a:t>
              </a:r>
              <a:r>
                <a:rPr lang="en" sz="1400" dirty="0">
                  <a:solidFill>
                    <a:srgbClr val="175F76"/>
                  </a:solidFill>
                  <a:latin typeface="Bahnschrift" panose="020B0502040204020203" pitchFamily="34" charset="0"/>
                </a:rPr>
                <a:t>IG</a:t>
              </a:r>
              <a:r>
                <a:rPr lang="en" sz="1400" dirty="0">
                  <a:solidFill>
                    <a:srgbClr val="2093B5"/>
                  </a:solidFill>
                  <a:latin typeface="Bahnschrift" panose="020B0502040204020203" pitchFamily="34" charset="0"/>
                </a:rPr>
                <a:t>HT</a:t>
              </a:r>
              <a:r>
                <a:rPr lang="en" sz="1400" dirty="0">
                  <a:solidFill>
                    <a:srgbClr val="28B1DA"/>
                  </a:solidFill>
                  <a:latin typeface="Bahnschrift" panose="020B0502040204020203" pitchFamily="34" charset="0"/>
                </a:rPr>
                <a:t>IN</a:t>
              </a:r>
              <a:r>
                <a:rPr lang="en" sz="1400" dirty="0">
                  <a:solidFill>
                    <a:srgbClr val="33C5F3"/>
                  </a:solidFill>
                  <a:latin typeface="Bahnschrift" panose="020B0502040204020203" pitchFamily="34" charset="0"/>
                </a:rPr>
                <a:t>GA</a:t>
              </a:r>
              <a:r>
                <a:rPr lang="en" sz="1400" dirty="0">
                  <a:solidFill>
                    <a:srgbClr val="B2732C"/>
                  </a:solidFill>
                  <a:latin typeface="Bahnschrift" panose="020B0502040204020203" pitchFamily="34" charset="0"/>
                </a:rPr>
                <a:t>LE</a:t>
              </a:r>
              <a:endParaRPr lang="en-US" sz="1400" dirty="0">
                <a:solidFill>
                  <a:schemeClr val="bg1"/>
                </a:solidFill>
                <a:latin typeface="Bahnschrift" panose="020B0502040204020203" pitchFamily="34" charset="0"/>
              </a:endParaRPr>
            </a:p>
          </p:txBody>
        </p:sp>
        <p:pic>
          <p:nvPicPr>
            <p:cNvPr id="46" name="Picture 45"/>
            <p:cNvPicPr>
              <a:picLocks noChangeAspect="1"/>
            </p:cNvPicPr>
            <p:nvPr/>
          </p:nvPicPr>
          <p:blipFill>
            <a:blip r:embed="rId3">
              <a:extLst>
                <a:ext uri="{BEBA8EAE-BF5A-486C-A8C5-ECC9F3942E4B}">
                  <a14:imgProps xmlns:a14="http://schemas.microsoft.com/office/drawing/2010/main">
                    <a14:imgLayer r:embed="rId4">
                      <a14:imgEffect>
                        <a14:backgroundRemoval t="1731" b="97885" l="10000" r="90000">
                          <a14:foregroundMark x1="24889" y1="9038" x2="24889" y2="9038"/>
                          <a14:foregroundMark x1="76667" y1="9423" x2="76667" y2="9423"/>
                          <a14:foregroundMark x1="41889" y1="47692" x2="41889" y2="47692"/>
                          <a14:foregroundMark x1="58889" y1="48654" x2="58889" y2="48654"/>
                          <a14:foregroundMark x1="40222" y1="76346" x2="40222" y2="76346"/>
                        </a14:backgroundRemoval>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32473"/>
              <a:ext cx="667730" cy="428016"/>
            </a:xfrm>
            <a:prstGeom prst="rect">
              <a:avLst/>
            </a:prstGeom>
          </p:spPr>
        </p:pic>
      </p:grpSp>
    </p:spTree>
    <p:extLst>
      <p:ext uri="{BB962C8B-B14F-4D97-AF65-F5344CB8AC3E}">
        <p14:creationId xmlns:p14="http://schemas.microsoft.com/office/powerpoint/2010/main" val="14830559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Rounded Rectangle 3"/>
          <p:cNvSpPr/>
          <p:nvPr/>
        </p:nvSpPr>
        <p:spPr>
          <a:xfrm>
            <a:off x="3893900" y="1400013"/>
            <a:ext cx="1298634" cy="400297"/>
          </a:xfrm>
          <a:prstGeom prst="roundRect">
            <a:avLst/>
          </a:prstGeom>
          <a:solidFill>
            <a:schemeClr val="tx1"/>
          </a:solidFill>
          <a:ln>
            <a:solidFill>
              <a:srgbClr val="377588"/>
            </a:solidFill>
            <a:prstDash val="lgDashDot"/>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1325" y="4580296"/>
            <a:ext cx="1188600" cy="244712"/>
          </a:xfrm>
          <a:prstGeom prst="rect">
            <a:avLst/>
          </a:prstGeom>
        </p:spPr>
      </p:pic>
      <p:sp>
        <p:nvSpPr>
          <p:cNvPr id="5" name="Rectangle 4"/>
          <p:cNvSpPr/>
          <p:nvPr/>
        </p:nvSpPr>
        <p:spPr>
          <a:xfrm>
            <a:off x="140314" y="1403576"/>
            <a:ext cx="8790565" cy="646331"/>
          </a:xfrm>
          <a:prstGeom prst="rect">
            <a:avLst/>
          </a:prstGeom>
          <a:noFill/>
        </p:spPr>
        <p:txBody>
          <a:bodyPr wrap="square" lIns="91440" tIns="45720" rIns="91440" bIns="45720">
            <a:spAutoFit/>
          </a:bodyPr>
          <a:lstStyle/>
          <a:p>
            <a:pPr algn="ctr"/>
            <a:r>
              <a:rPr lang="en-GB" sz="1800" b="1" spc="50" dirty="0">
                <a:ln w="0"/>
                <a:solidFill>
                  <a:schemeClr val="bg2"/>
                </a:solidFill>
                <a:effectLst>
                  <a:innerShdw blurRad="63500" dist="50800" dir="13500000">
                    <a:srgbClr val="000000">
                      <a:alpha val="50000"/>
                    </a:srgbClr>
                  </a:innerShdw>
                </a:effectLst>
                <a:latin typeface="Bahnschrift" panose="020B0502040204020203" pitchFamily="34" charset="0"/>
              </a:rPr>
              <a:t>Overview</a:t>
            </a:r>
          </a:p>
          <a:p>
            <a:pPr algn="ctr"/>
            <a:endParaRPr lang="en-GB" sz="1800" b="1" spc="50" dirty="0">
              <a:ln w="0"/>
              <a:solidFill>
                <a:schemeClr val="bg2"/>
              </a:solidFill>
              <a:effectLst>
                <a:innerShdw blurRad="63500" dist="50800" dir="13500000">
                  <a:srgbClr val="000000">
                    <a:alpha val="50000"/>
                  </a:srgbClr>
                </a:innerShdw>
              </a:effectLst>
              <a:latin typeface="Bahnschrift" panose="020B0502040204020203" pitchFamily="34" charset="0"/>
            </a:endParaRPr>
          </a:p>
        </p:txBody>
      </p:sp>
      <p:sp>
        <p:nvSpPr>
          <p:cNvPr id="8" name="Rectangle 7"/>
          <p:cNvSpPr/>
          <p:nvPr/>
        </p:nvSpPr>
        <p:spPr>
          <a:xfrm>
            <a:off x="3547012" y="2049907"/>
            <a:ext cx="5332913" cy="2862322"/>
          </a:xfrm>
          <a:prstGeom prst="rect">
            <a:avLst/>
          </a:prstGeom>
          <a:noFill/>
        </p:spPr>
        <p:txBody>
          <a:bodyPr wrap="square" lIns="91440" tIns="45720" rIns="91440" bIns="45720">
            <a:spAutoFit/>
          </a:bodyPr>
          <a:lstStyle/>
          <a:p>
            <a:pPr algn="just">
              <a:lnSpc>
                <a:spcPct val="150000"/>
              </a:lnSpc>
            </a:pPr>
            <a:r>
              <a:rPr lang="en-GB" sz="1200" dirty="0">
                <a:latin typeface="Bahnschrift" panose="020B0502040204020203" pitchFamily="34" charset="0"/>
              </a:rPr>
              <a:t>Covid-19 has already become an international pandemic. Over time the world has faced this type of pandemics like </a:t>
            </a:r>
            <a:r>
              <a:rPr lang="en-GB" sz="1200" dirty="0" smtClean="0">
                <a:latin typeface="Bahnschrift" panose="020B0502040204020203" pitchFamily="34" charset="0"/>
              </a:rPr>
              <a:t>Spanish </a:t>
            </a:r>
            <a:r>
              <a:rPr lang="en-GB" sz="1200" dirty="0">
                <a:latin typeface="Bahnschrift" panose="020B0502040204020203" pitchFamily="34" charset="0"/>
              </a:rPr>
              <a:t>flu(1918-1919),Black Death(1347-1351), which had a huge impact on mankind. Different countries have enriched their funds in the research &amp; development sectors to fight against these pandemics. From an overly populated developing country like us are we ready enough to fight this war! Considering this situation in mind we are introducing an archive of data analytics </a:t>
            </a:r>
            <a:r>
              <a:rPr lang="en-GB" sz="1200" dirty="0" err="1">
                <a:latin typeface="Bahnschrift" panose="020B0502040204020203" pitchFamily="34" charset="0"/>
              </a:rPr>
              <a:t>BengalHUB</a:t>
            </a:r>
            <a:r>
              <a:rPr lang="en-GB" sz="1200" dirty="0">
                <a:latin typeface="Bahnschrift" panose="020B0502040204020203" pitchFamily="34" charset="0"/>
              </a:rPr>
              <a:t>. </a:t>
            </a:r>
            <a:r>
              <a:rPr lang="en-GB" sz="1200" dirty="0" err="1">
                <a:latin typeface="Bahnschrift" panose="020B0502040204020203" pitchFamily="34" charset="0"/>
              </a:rPr>
              <a:t>BengalHUB</a:t>
            </a:r>
            <a:r>
              <a:rPr lang="en-GB" sz="1200" dirty="0">
                <a:latin typeface="Bahnschrift" panose="020B0502040204020203" pitchFamily="34" charset="0"/>
              </a:rPr>
              <a:t> will work as a </a:t>
            </a:r>
            <a:r>
              <a:rPr lang="en-GB" sz="1200" dirty="0" smtClean="0">
                <a:latin typeface="Bahnschrift" panose="020B0502040204020203" pitchFamily="34" charset="0"/>
              </a:rPr>
              <a:t>centre </a:t>
            </a:r>
            <a:r>
              <a:rPr lang="en-GB" sz="1200" dirty="0">
                <a:latin typeface="Bahnschrift" panose="020B0502040204020203" pitchFamily="34" charset="0"/>
              </a:rPr>
              <a:t>of research for the researchers and data scientists. It will connect researchers from different sectors and levels together to solve all kinds of problems of our country including covid-19.</a:t>
            </a:r>
            <a:endParaRPr lang="en-GB" sz="1200" spc="50" dirty="0">
              <a:ln w="0"/>
              <a:solidFill>
                <a:schemeClr val="bg2"/>
              </a:solidFill>
              <a:effectLst>
                <a:innerShdw blurRad="63500" dist="50800" dir="13500000">
                  <a:srgbClr val="000000">
                    <a:alpha val="50000"/>
                  </a:srgbClr>
                </a:innerShdw>
              </a:effectLst>
              <a:latin typeface="Bahnschrift" panose="020B0502040204020203" pitchFamily="34" charset="0"/>
            </a:endParaRPr>
          </a:p>
        </p:txBody>
      </p:sp>
      <p:sp>
        <p:nvSpPr>
          <p:cNvPr id="10" name="Rounded Rectangle 9"/>
          <p:cNvSpPr/>
          <p:nvPr/>
        </p:nvSpPr>
        <p:spPr>
          <a:xfrm>
            <a:off x="201830" y="2366846"/>
            <a:ext cx="3087766" cy="1574114"/>
          </a:xfrm>
          <a:prstGeom prst="roundRect">
            <a:avLst/>
          </a:prstGeom>
          <a:solidFill>
            <a:schemeClr val="tx1"/>
          </a:solidFill>
          <a:ln>
            <a:solidFill>
              <a:srgbClr val="2093B5"/>
            </a:solidFill>
            <a:prstDash val="dash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3007" y="2451877"/>
            <a:ext cx="3145413" cy="1384995"/>
          </a:xfrm>
          <a:prstGeom prst="rect">
            <a:avLst/>
          </a:prstGeom>
          <a:noFill/>
        </p:spPr>
        <p:txBody>
          <a:bodyPr wrap="none" lIns="91440" tIns="45720" rIns="91440" bIns="45720">
            <a:spAutoFit/>
          </a:bodyPr>
          <a:lstStyle/>
          <a:p>
            <a:pPr marL="171450" indent="-171450" algn="just">
              <a:lnSpc>
                <a:spcPct val="150000"/>
              </a:lnSpc>
              <a:buClr>
                <a:srgbClr val="175F76"/>
              </a:buClr>
              <a:buFont typeface="Arial" panose="020B0604020202020204" pitchFamily="34" charset="0"/>
              <a:buChar char="•"/>
            </a:pPr>
            <a:r>
              <a:rPr lang="en-GB" b="1" dirty="0">
                <a:ln w="0"/>
                <a:solidFill>
                  <a:srgbClr val="2990C2"/>
                </a:solidFill>
                <a:effectLst>
                  <a:outerShdw blurRad="38100" dist="19050" dir="2700000" algn="tl" rotWithShape="0">
                    <a:schemeClr val="dk1">
                      <a:alpha val="40000"/>
                    </a:schemeClr>
                  </a:outerShdw>
                </a:effectLst>
                <a:latin typeface="Bahnschrift" panose="020B0502040204020203" pitchFamily="34" charset="0"/>
              </a:rPr>
              <a:t>Research on </a:t>
            </a:r>
            <a:r>
              <a:rPr lang="en-GB" b="1" dirty="0" smtClean="0">
                <a:ln w="0"/>
                <a:solidFill>
                  <a:srgbClr val="2990C2"/>
                </a:solidFill>
                <a:effectLst>
                  <a:outerShdw blurRad="38100" dist="19050" dir="2700000" algn="tl" rotWithShape="0">
                    <a:schemeClr val="dk1">
                      <a:alpha val="40000"/>
                    </a:schemeClr>
                  </a:outerShdw>
                </a:effectLst>
                <a:latin typeface="Bahnschrift" panose="020B0502040204020203" pitchFamily="34" charset="0"/>
              </a:rPr>
              <a:t>Covid-19</a:t>
            </a:r>
            <a:r>
              <a:rPr lang="en-US" b="1" cap="none" spc="0" dirty="0" smtClean="0">
                <a:ln w="0"/>
                <a:solidFill>
                  <a:srgbClr val="2990C2"/>
                </a:solidFill>
                <a:effectLst>
                  <a:outerShdw blurRad="38100" dist="19050" dir="2700000" algn="tl" rotWithShape="0">
                    <a:schemeClr val="dk1">
                      <a:alpha val="40000"/>
                    </a:schemeClr>
                  </a:outerShdw>
                </a:effectLst>
                <a:latin typeface="Bahnschrift" panose="020B0502040204020203" pitchFamily="34" charset="0"/>
              </a:rPr>
              <a:t>.</a:t>
            </a:r>
            <a:endParaRPr lang="en-US" b="1" cap="none" spc="0" dirty="0" smtClean="0">
              <a:ln w="0"/>
              <a:solidFill>
                <a:srgbClr val="2990C2"/>
              </a:solidFill>
              <a:effectLst>
                <a:outerShdw blurRad="38100" dist="19050" dir="2700000" algn="tl" rotWithShape="0">
                  <a:schemeClr val="dk1">
                    <a:alpha val="40000"/>
                  </a:schemeClr>
                </a:outerShdw>
              </a:effectLst>
              <a:latin typeface="Bahnschrift" panose="020B0502040204020203" pitchFamily="34" charset="0"/>
            </a:endParaRPr>
          </a:p>
          <a:p>
            <a:pPr marL="171450" indent="-171450" algn="just">
              <a:lnSpc>
                <a:spcPct val="150000"/>
              </a:lnSpc>
              <a:buClr>
                <a:srgbClr val="175F76"/>
              </a:buClr>
              <a:buFont typeface="Arial" panose="020B0604020202020204" pitchFamily="34" charset="0"/>
              <a:buChar char="•"/>
            </a:pPr>
            <a:r>
              <a:rPr lang="en-US" b="1" dirty="0">
                <a:ln w="0"/>
                <a:solidFill>
                  <a:srgbClr val="2990C2"/>
                </a:solidFill>
                <a:effectLst>
                  <a:outerShdw blurRad="38100" dist="19050" dir="2700000" algn="tl" rotWithShape="0">
                    <a:schemeClr val="dk1">
                      <a:alpha val="40000"/>
                    </a:schemeClr>
                  </a:outerShdw>
                </a:effectLst>
                <a:latin typeface="Bahnschrift" panose="020B0502040204020203" pitchFamily="34" charset="0"/>
              </a:rPr>
              <a:t>Archive of </a:t>
            </a:r>
            <a:r>
              <a:rPr lang="en-US" b="1" dirty="0">
                <a:ln w="0"/>
                <a:solidFill>
                  <a:srgbClr val="2093B5"/>
                </a:solidFill>
                <a:effectLst>
                  <a:outerShdw blurRad="38100" dist="19050" dir="2700000" algn="tl" rotWithShape="0">
                    <a:schemeClr val="dk1">
                      <a:alpha val="40000"/>
                    </a:schemeClr>
                  </a:outerShdw>
                </a:effectLst>
                <a:latin typeface="Bahnschrift" panose="020B0502040204020203" pitchFamily="34" charset="0"/>
              </a:rPr>
              <a:t>Data</a:t>
            </a:r>
            <a:r>
              <a:rPr lang="en-US" b="1" dirty="0">
                <a:ln w="0"/>
                <a:solidFill>
                  <a:srgbClr val="2990C2"/>
                </a:solidFill>
                <a:effectLst>
                  <a:outerShdw blurRad="38100" dist="19050" dir="2700000" algn="tl" rotWithShape="0">
                    <a:schemeClr val="dk1">
                      <a:alpha val="40000"/>
                    </a:schemeClr>
                  </a:outerShdw>
                </a:effectLst>
                <a:latin typeface="Bahnschrift" panose="020B0502040204020203" pitchFamily="34" charset="0"/>
              </a:rPr>
              <a:t> Analytics</a:t>
            </a:r>
            <a:r>
              <a:rPr lang="en-GB" b="1" dirty="0" smtClean="0">
                <a:ln w="0"/>
                <a:solidFill>
                  <a:srgbClr val="2990C2"/>
                </a:solidFill>
                <a:effectLst>
                  <a:outerShdw blurRad="38100" dist="19050" dir="2700000" algn="tl" rotWithShape="0">
                    <a:schemeClr val="dk1">
                      <a:alpha val="40000"/>
                    </a:schemeClr>
                  </a:outerShdw>
                </a:effectLst>
                <a:latin typeface="Bahnschrift" panose="020B0502040204020203" pitchFamily="34" charset="0"/>
              </a:rPr>
              <a:t>.</a:t>
            </a:r>
            <a:endParaRPr lang="en-GB" b="1" dirty="0" smtClean="0">
              <a:ln w="0"/>
              <a:solidFill>
                <a:srgbClr val="2990C2"/>
              </a:solidFill>
              <a:effectLst>
                <a:outerShdw blurRad="38100" dist="19050" dir="2700000" algn="tl" rotWithShape="0">
                  <a:schemeClr val="dk1">
                    <a:alpha val="40000"/>
                  </a:schemeClr>
                </a:outerShdw>
              </a:effectLst>
              <a:latin typeface="Bahnschrift" panose="020B0502040204020203" pitchFamily="34" charset="0"/>
            </a:endParaRPr>
          </a:p>
          <a:p>
            <a:pPr marL="171450" indent="-171450" algn="just">
              <a:lnSpc>
                <a:spcPct val="150000"/>
              </a:lnSpc>
              <a:buClr>
                <a:srgbClr val="175F76"/>
              </a:buClr>
              <a:buFont typeface="Arial" panose="020B0604020202020204" pitchFamily="34" charset="0"/>
              <a:buChar char="•"/>
            </a:pPr>
            <a:r>
              <a:rPr lang="en-GB" b="1" dirty="0" smtClean="0">
                <a:ln w="0"/>
                <a:solidFill>
                  <a:srgbClr val="2990C2"/>
                </a:solidFill>
                <a:effectLst>
                  <a:outerShdw blurRad="38100" dist="19050" dir="2700000" algn="tl" rotWithShape="0">
                    <a:schemeClr val="dk1">
                      <a:alpha val="40000"/>
                    </a:schemeClr>
                  </a:outerShdw>
                </a:effectLst>
                <a:latin typeface="Bahnschrift" panose="020B0502040204020203" pitchFamily="34" charset="0"/>
              </a:rPr>
              <a:t>A Platform to Connect Researchers</a:t>
            </a:r>
            <a:endParaRPr lang="en-GB" b="1" dirty="0" smtClean="0">
              <a:ln w="0"/>
              <a:solidFill>
                <a:srgbClr val="2990C2"/>
              </a:solidFill>
              <a:effectLst>
                <a:outerShdw blurRad="38100" dist="19050" dir="2700000" algn="tl" rotWithShape="0">
                  <a:schemeClr val="dk1">
                    <a:alpha val="40000"/>
                  </a:schemeClr>
                </a:outerShdw>
              </a:effectLst>
              <a:latin typeface="Bahnschrift" panose="020B0502040204020203" pitchFamily="34" charset="0"/>
            </a:endParaRPr>
          </a:p>
          <a:p>
            <a:pPr marL="171450" indent="-171450" algn="just">
              <a:lnSpc>
                <a:spcPct val="150000"/>
              </a:lnSpc>
              <a:buClr>
                <a:srgbClr val="175F76"/>
              </a:buClr>
              <a:buFont typeface="Arial" panose="020B0604020202020204" pitchFamily="34" charset="0"/>
              <a:buChar char="•"/>
            </a:pPr>
            <a:r>
              <a:rPr lang="en-GB" b="1" cap="none" spc="0" dirty="0" smtClean="0">
                <a:ln w="0"/>
                <a:solidFill>
                  <a:srgbClr val="2990C2"/>
                </a:solidFill>
                <a:effectLst>
                  <a:outerShdw blurRad="38100" dist="19050" dir="2700000" algn="tl" rotWithShape="0">
                    <a:schemeClr val="dk1">
                      <a:alpha val="40000"/>
                    </a:schemeClr>
                  </a:outerShdw>
                </a:effectLst>
                <a:latin typeface="Bahnschrift" panose="020B0502040204020203" pitchFamily="34" charset="0"/>
              </a:rPr>
              <a:t>Doing Something Big Together</a:t>
            </a:r>
            <a:endParaRPr lang="en-US" b="1" cap="none" spc="0" dirty="0">
              <a:ln w="0"/>
              <a:solidFill>
                <a:srgbClr val="2990C2"/>
              </a:solidFill>
              <a:effectLst>
                <a:outerShdw blurRad="38100" dist="19050" dir="2700000" algn="tl" rotWithShape="0">
                  <a:schemeClr val="dk1">
                    <a:alpha val="40000"/>
                  </a:schemeClr>
                </a:outerShdw>
              </a:effectLst>
              <a:latin typeface="Bahnschrift" panose="020B0502040204020203"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010" y="-1"/>
            <a:ext cx="3233538" cy="1131601"/>
          </a:xfrm>
          <a:prstGeom prst="rect">
            <a:avLst/>
          </a:prstGeom>
        </p:spPr>
      </p:pic>
    </p:spTree>
    <p:extLst>
      <p:ext uri="{BB962C8B-B14F-4D97-AF65-F5344CB8AC3E}">
        <p14:creationId xmlns:p14="http://schemas.microsoft.com/office/powerpoint/2010/main" val="17405788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441302" y="310064"/>
            <a:ext cx="502853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1" dirty="0" smtClean="0">
                <a:solidFill>
                  <a:schemeClr val="bg1"/>
                </a:solidFill>
                <a:latin typeface="Bahnschrift" panose="020B0502040204020203" pitchFamily="34" charset="0"/>
              </a:rPr>
              <a:t>Why do we need </a:t>
            </a:r>
            <a:r>
              <a:rPr lang="en-GB" sz="3000" b="1" dirty="0" err="1" smtClean="0">
                <a:solidFill>
                  <a:schemeClr val="bg1"/>
                </a:solidFill>
                <a:latin typeface="Bahnschrift" panose="020B0502040204020203" pitchFamily="34" charset="0"/>
              </a:rPr>
              <a:t>BengalHUB</a:t>
            </a:r>
            <a:r>
              <a:rPr lang="en-GB" sz="3000" b="1" dirty="0" smtClean="0">
                <a:solidFill>
                  <a:schemeClr val="bg1"/>
                </a:solidFill>
                <a:latin typeface="Bahnschrift" panose="020B0502040204020203" pitchFamily="34" charset="0"/>
              </a:rPr>
              <a:t>?</a:t>
            </a:r>
            <a:endParaRPr sz="3000" b="1" dirty="0">
              <a:solidFill>
                <a:schemeClr val="bg1"/>
              </a:solidFill>
              <a:latin typeface="Bahnschrift" panose="020B0502040204020203" pitchFamily="34" charset="0"/>
            </a:endParaRPr>
          </a:p>
        </p:txBody>
      </p:sp>
      <p:sp>
        <p:nvSpPr>
          <p:cNvPr id="4" name="Right Triangle 3"/>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1325" y="4580296"/>
            <a:ext cx="1188600" cy="244712"/>
          </a:xfrm>
          <a:prstGeom prst="rect">
            <a:avLst/>
          </a:prstGeom>
        </p:spPr>
      </p:pic>
      <p:sp>
        <p:nvSpPr>
          <p:cNvPr id="10" name="Rectangle 9"/>
          <p:cNvSpPr/>
          <p:nvPr/>
        </p:nvSpPr>
        <p:spPr>
          <a:xfrm>
            <a:off x="1432611" y="1524633"/>
            <a:ext cx="5672014" cy="2554545"/>
          </a:xfrm>
          <a:prstGeom prst="rect">
            <a:avLst/>
          </a:prstGeom>
          <a:noFill/>
        </p:spPr>
        <p:txBody>
          <a:bodyPr wrap="square" lIns="91440" tIns="45720" rIns="91440" bIns="45720">
            <a:spAutoFit/>
          </a:bodyPr>
          <a:lstStyle/>
          <a:p>
            <a:pPr>
              <a:lnSpc>
                <a:spcPct val="200000"/>
              </a:lnSpc>
            </a:pPr>
            <a:r>
              <a:rPr lang="en-US" sz="1600" dirty="0">
                <a:latin typeface="Bahnschrift" panose="020B0502040204020203" pitchFamily="34" charset="0"/>
              </a:rPr>
              <a:t>World scenario</a:t>
            </a:r>
            <a:r>
              <a:rPr lang="en-US" sz="1600" dirty="0" smtClean="0">
                <a:latin typeface="Bahnschrift" panose="020B0502040204020203" pitchFamily="34" charset="0"/>
              </a:rPr>
              <a:t>:</a:t>
            </a:r>
          </a:p>
          <a:p>
            <a:endParaRPr lang="en-GB" dirty="0">
              <a:latin typeface="Bahnschrift" panose="020B0502040204020203" pitchFamily="34" charset="0"/>
            </a:endParaRPr>
          </a:p>
          <a:p>
            <a:pPr marL="285750" lvl="2" indent="-285750" fontAlgn="base">
              <a:buFont typeface="Arial" panose="020B0604020202020204" pitchFamily="34" charset="0"/>
              <a:buChar char="•"/>
            </a:pPr>
            <a:r>
              <a:rPr lang="en-GB" dirty="0">
                <a:latin typeface="Bahnschrift" panose="020B0502040204020203" pitchFamily="34" charset="0"/>
              </a:rPr>
              <a:t>Using data analysis tools to find the nature of coronavirus</a:t>
            </a:r>
          </a:p>
          <a:p>
            <a:pPr marL="285750" lvl="2" indent="-285750" fontAlgn="base">
              <a:buFont typeface="Arial" panose="020B0604020202020204" pitchFamily="34" charset="0"/>
              <a:buChar char="•"/>
            </a:pPr>
            <a:r>
              <a:rPr lang="en-GB" dirty="0">
                <a:latin typeface="Bahnschrift" panose="020B0502040204020203" pitchFamily="34" charset="0"/>
              </a:rPr>
              <a:t>Predicting approximate time period of Covid-19 pandemic</a:t>
            </a:r>
          </a:p>
          <a:p>
            <a:pPr marL="285750" lvl="2" indent="-285750" fontAlgn="base">
              <a:buFont typeface="Arial" panose="020B0604020202020204" pitchFamily="34" charset="0"/>
              <a:buChar char="•"/>
            </a:pPr>
            <a:r>
              <a:rPr lang="en-GB" dirty="0">
                <a:latin typeface="Bahnschrift" panose="020B0502040204020203" pitchFamily="34" charset="0"/>
              </a:rPr>
              <a:t>Comparing Covid-19 with other pandemics based on information</a:t>
            </a:r>
          </a:p>
          <a:p>
            <a:pPr marL="285750" lvl="2" indent="-285750" fontAlgn="base">
              <a:buFont typeface="Arial" panose="020B0604020202020204" pitchFamily="34" charset="0"/>
              <a:buChar char="•"/>
            </a:pPr>
            <a:r>
              <a:rPr lang="en-GB" dirty="0">
                <a:latin typeface="Bahnschrift" panose="020B0502040204020203" pitchFamily="34" charset="0"/>
              </a:rPr>
              <a:t>Analysing the causes of its transmission</a:t>
            </a:r>
          </a:p>
          <a:p>
            <a:pPr marL="285750" lvl="2" indent="-285750" fontAlgn="base">
              <a:buFont typeface="Arial" panose="020B0604020202020204" pitchFamily="34" charset="0"/>
              <a:buChar char="•"/>
            </a:pPr>
            <a:r>
              <a:rPr lang="en-GB" dirty="0">
                <a:latin typeface="Bahnschrift" panose="020B0502040204020203" pitchFamily="34" charset="0"/>
              </a:rPr>
              <a:t>Taking appropriate measures in advance</a:t>
            </a:r>
          </a:p>
          <a:p>
            <a:pPr marL="285750" lvl="2" indent="-285750" fontAlgn="base">
              <a:buFont typeface="Arial" panose="020B0604020202020204" pitchFamily="34" charset="0"/>
              <a:buChar char="•"/>
            </a:pPr>
            <a:r>
              <a:rPr lang="en-GB" dirty="0">
                <a:latin typeface="Bahnschrift" panose="020B0502040204020203" pitchFamily="34" charset="0"/>
              </a:rPr>
              <a:t>Training machines to predict the future</a:t>
            </a:r>
            <a:r>
              <a:rPr lang="en-GB" dirty="0"/>
              <a:t>.</a:t>
            </a:r>
          </a:p>
          <a:p>
            <a:pPr>
              <a:lnSpc>
                <a:spcPct val="200000"/>
              </a:lnSpc>
            </a:pPr>
            <a:endParaRPr lang="en-GB" sz="1500" dirty="0">
              <a:latin typeface="Bahnschrift" panose="020B0502040204020203" pitchFamily="34" charset="0"/>
            </a:endParaRPr>
          </a:p>
        </p:txBody>
      </p:sp>
      <p:sp>
        <p:nvSpPr>
          <p:cNvPr id="15" name="Rectangle 14"/>
          <p:cNvSpPr/>
          <p:nvPr/>
        </p:nvSpPr>
        <p:spPr>
          <a:xfrm>
            <a:off x="1498461" y="3971475"/>
            <a:ext cx="5672014" cy="646331"/>
          </a:xfrm>
          <a:prstGeom prst="rect">
            <a:avLst/>
          </a:prstGeom>
          <a:noFill/>
        </p:spPr>
        <p:txBody>
          <a:bodyPr wrap="square" lIns="91440" tIns="45720" rIns="91440" bIns="45720">
            <a:spAutoFit/>
          </a:bodyPr>
          <a:lstStyle/>
          <a:p>
            <a:pPr algn="ctr">
              <a:lnSpc>
                <a:spcPct val="150000"/>
              </a:lnSpc>
            </a:pPr>
            <a:r>
              <a:rPr lang="en-GB" sz="1200" dirty="0" err="1" smtClean="0">
                <a:solidFill>
                  <a:schemeClr val="bg1">
                    <a:lumMod val="75000"/>
                    <a:lumOff val="25000"/>
                  </a:schemeClr>
                </a:solidFill>
                <a:latin typeface="Bahnschrift" panose="020B0502040204020203" pitchFamily="34" charset="0"/>
              </a:rPr>
              <a:t>BengalHUB</a:t>
            </a:r>
            <a:r>
              <a:rPr lang="en-GB" sz="1200" dirty="0" smtClean="0">
                <a:solidFill>
                  <a:schemeClr val="bg1">
                    <a:lumMod val="75000"/>
                    <a:lumOff val="25000"/>
                  </a:schemeClr>
                </a:solidFill>
                <a:latin typeface="Bahnschrift" panose="020B0502040204020203" pitchFamily="34" charset="0"/>
              </a:rPr>
              <a:t> will work as a platform to start this types of research works in Bangladesh</a:t>
            </a:r>
            <a:endParaRPr lang="en-GB" sz="1200" dirty="0" smtClean="0">
              <a:solidFill>
                <a:schemeClr val="bg1">
                  <a:lumMod val="75000"/>
                  <a:lumOff val="25000"/>
                </a:schemeClr>
              </a:solidFill>
              <a:latin typeface="Bahnschrift" panose="020B0502040204020203"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4" y="0"/>
            <a:ext cx="1686094" cy="565744"/>
          </a:xfrm>
          <a:prstGeom prst="rect">
            <a:avLst/>
          </a:prstGeom>
        </p:spPr>
      </p:pic>
    </p:spTree>
    <p:extLst>
      <p:ext uri="{BB962C8B-B14F-4D97-AF65-F5344CB8AC3E}">
        <p14:creationId xmlns:p14="http://schemas.microsoft.com/office/powerpoint/2010/main" val="38843695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2441302" y="310064"/>
            <a:ext cx="502853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000" b="1" dirty="0" smtClean="0">
                <a:solidFill>
                  <a:schemeClr val="bg1"/>
                </a:solidFill>
                <a:latin typeface="Bahnschrift" panose="020B0502040204020203" pitchFamily="34" charset="0"/>
              </a:rPr>
              <a:t>Why do we need </a:t>
            </a:r>
            <a:r>
              <a:rPr lang="en-GB" sz="3000" b="1" dirty="0" err="1" smtClean="0">
                <a:solidFill>
                  <a:schemeClr val="bg1"/>
                </a:solidFill>
                <a:latin typeface="Bahnschrift" panose="020B0502040204020203" pitchFamily="34" charset="0"/>
              </a:rPr>
              <a:t>BengalHUB</a:t>
            </a:r>
            <a:r>
              <a:rPr lang="en-GB" sz="3000" b="1" dirty="0" smtClean="0">
                <a:solidFill>
                  <a:schemeClr val="bg1"/>
                </a:solidFill>
                <a:latin typeface="Bahnschrift" panose="020B0502040204020203" pitchFamily="34" charset="0"/>
              </a:rPr>
              <a:t>?</a:t>
            </a:r>
            <a:endParaRPr sz="3000" b="1" dirty="0">
              <a:solidFill>
                <a:schemeClr val="bg1"/>
              </a:solidFill>
              <a:latin typeface="Bahnschrift" panose="020B0502040204020203" pitchFamily="34" charset="0"/>
            </a:endParaRPr>
          </a:p>
        </p:txBody>
      </p:sp>
      <p:sp>
        <p:nvSpPr>
          <p:cNvPr id="4" name="Right Triangle 3"/>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1325" y="4580296"/>
            <a:ext cx="1188600" cy="244712"/>
          </a:xfrm>
          <a:prstGeom prst="rect">
            <a:avLst/>
          </a:prstGeom>
        </p:spPr>
      </p:pic>
      <p:sp>
        <p:nvSpPr>
          <p:cNvPr id="10" name="Rectangle 9"/>
          <p:cNvSpPr/>
          <p:nvPr/>
        </p:nvSpPr>
        <p:spPr>
          <a:xfrm>
            <a:off x="1432611" y="1524633"/>
            <a:ext cx="5672014" cy="2769989"/>
          </a:xfrm>
          <a:prstGeom prst="rect">
            <a:avLst/>
          </a:prstGeom>
          <a:noFill/>
        </p:spPr>
        <p:txBody>
          <a:bodyPr wrap="square" lIns="91440" tIns="45720" rIns="91440" bIns="45720">
            <a:spAutoFit/>
          </a:bodyPr>
          <a:lstStyle/>
          <a:p>
            <a:pPr>
              <a:lnSpc>
                <a:spcPct val="200000"/>
              </a:lnSpc>
            </a:pPr>
            <a:r>
              <a:rPr lang="en-US" sz="1600" dirty="0" smtClean="0">
                <a:latin typeface="Bahnschrift" panose="020B0502040204020203" pitchFamily="34" charset="0"/>
              </a:rPr>
              <a:t>Bangladesh scenario:</a:t>
            </a:r>
          </a:p>
          <a:p>
            <a:endParaRPr lang="en-GB" dirty="0">
              <a:latin typeface="Bahnschrift" panose="020B0502040204020203" pitchFamily="34" charset="0"/>
            </a:endParaRPr>
          </a:p>
          <a:p>
            <a:pPr marL="285750" lvl="2" indent="-285750" fontAlgn="base">
              <a:buFont typeface="Arial" panose="020B0604020202020204" pitchFamily="34" charset="0"/>
              <a:buChar char="•"/>
            </a:pPr>
            <a:r>
              <a:rPr lang="en-GB" dirty="0">
                <a:latin typeface="Bahnschrift" panose="020B0502040204020203" pitchFamily="34" charset="0"/>
              </a:rPr>
              <a:t>Research work is going on Covid-19 in different universities.</a:t>
            </a:r>
          </a:p>
          <a:p>
            <a:pPr marL="285750" lvl="2" indent="-285750" fontAlgn="base">
              <a:buFont typeface="Arial" panose="020B0604020202020204" pitchFamily="34" charset="0"/>
              <a:buChar char="•"/>
            </a:pPr>
            <a:r>
              <a:rPr lang="en-GB" dirty="0">
                <a:latin typeface="Bahnschrift" panose="020B0502040204020203" pitchFamily="34" charset="0"/>
              </a:rPr>
              <a:t>Very scattered and low exposed </a:t>
            </a:r>
          </a:p>
          <a:p>
            <a:pPr marL="285750" lvl="2" indent="-285750" fontAlgn="base">
              <a:buFont typeface="Arial" panose="020B0604020202020204" pitchFamily="34" charset="0"/>
              <a:buChar char="•"/>
            </a:pPr>
            <a:r>
              <a:rPr lang="en-GB" dirty="0">
                <a:latin typeface="Bahnschrift" panose="020B0502040204020203" pitchFamily="34" charset="0"/>
              </a:rPr>
              <a:t>Difficult to gather structured information</a:t>
            </a:r>
          </a:p>
          <a:p>
            <a:pPr marL="285750" lvl="2" indent="-285750" fontAlgn="base">
              <a:buFont typeface="Arial" panose="020B0604020202020204" pitchFamily="34" charset="0"/>
              <a:buChar char="•"/>
            </a:pPr>
            <a:r>
              <a:rPr lang="en-GB" dirty="0">
                <a:latin typeface="Bahnschrift" panose="020B0502040204020203" pitchFamily="34" charset="0"/>
              </a:rPr>
              <a:t>Lack of resources</a:t>
            </a:r>
          </a:p>
          <a:p>
            <a:pPr marL="285750" lvl="2" indent="-285750" fontAlgn="base">
              <a:buFont typeface="Arial" panose="020B0604020202020204" pitchFamily="34" charset="0"/>
              <a:buChar char="•"/>
            </a:pPr>
            <a:r>
              <a:rPr lang="en-GB" dirty="0">
                <a:latin typeface="Bahnschrift" panose="020B0502040204020203" pitchFamily="34" charset="0"/>
              </a:rPr>
              <a:t>Costly computational power</a:t>
            </a:r>
          </a:p>
          <a:p>
            <a:pPr marL="285750" lvl="2" indent="-285750" fontAlgn="base">
              <a:buFont typeface="Arial" panose="020B0604020202020204" pitchFamily="34" charset="0"/>
              <a:buChar char="•"/>
            </a:pPr>
            <a:r>
              <a:rPr lang="en-GB" dirty="0">
                <a:latin typeface="Bahnschrift" panose="020B0502040204020203" pitchFamily="34" charset="0"/>
              </a:rPr>
              <a:t>No predictive models used to take actions in advance</a:t>
            </a:r>
          </a:p>
          <a:p>
            <a:pPr marL="285750" lvl="2" indent="-285750" fontAlgn="base">
              <a:buFont typeface="Arial" panose="020B0604020202020204" pitchFamily="34" charset="0"/>
              <a:buChar char="•"/>
            </a:pPr>
            <a:r>
              <a:rPr lang="en-GB" dirty="0">
                <a:latin typeface="Bahnschrift" panose="020B0502040204020203" pitchFamily="34" charset="0"/>
              </a:rPr>
              <a:t>Lack of resource sharing platform for the researchers</a:t>
            </a:r>
          </a:p>
          <a:p>
            <a:pPr>
              <a:lnSpc>
                <a:spcPct val="200000"/>
              </a:lnSpc>
            </a:pPr>
            <a:endParaRPr lang="en-GB" sz="1500" dirty="0">
              <a:latin typeface="Bahnschrift" panose="020B0502040204020203" pitchFamily="34" charset="0"/>
            </a:endParaRPr>
          </a:p>
        </p:txBody>
      </p:sp>
      <p:sp>
        <p:nvSpPr>
          <p:cNvPr id="15" name="Rectangle 14"/>
          <p:cNvSpPr/>
          <p:nvPr/>
        </p:nvSpPr>
        <p:spPr>
          <a:xfrm>
            <a:off x="1498461" y="3971475"/>
            <a:ext cx="5672014" cy="646331"/>
          </a:xfrm>
          <a:prstGeom prst="rect">
            <a:avLst/>
          </a:prstGeom>
          <a:noFill/>
        </p:spPr>
        <p:txBody>
          <a:bodyPr wrap="square" lIns="91440" tIns="45720" rIns="91440" bIns="45720">
            <a:spAutoFit/>
          </a:bodyPr>
          <a:lstStyle/>
          <a:p>
            <a:pPr algn="ctr">
              <a:lnSpc>
                <a:spcPct val="150000"/>
              </a:lnSpc>
            </a:pPr>
            <a:r>
              <a:rPr lang="en-GB" sz="1200" dirty="0" err="1" smtClean="0">
                <a:solidFill>
                  <a:schemeClr val="bg1">
                    <a:lumMod val="75000"/>
                    <a:lumOff val="25000"/>
                  </a:schemeClr>
                </a:solidFill>
                <a:latin typeface="Bahnschrift" panose="020B0502040204020203" pitchFamily="34" charset="0"/>
              </a:rPr>
              <a:t>BengalHUB</a:t>
            </a:r>
            <a:r>
              <a:rPr lang="en-GB" sz="1200" dirty="0" smtClean="0">
                <a:solidFill>
                  <a:schemeClr val="bg1">
                    <a:lumMod val="75000"/>
                    <a:lumOff val="25000"/>
                  </a:schemeClr>
                </a:solidFill>
                <a:latin typeface="Bahnschrift" panose="020B0502040204020203" pitchFamily="34" charset="0"/>
              </a:rPr>
              <a:t> will help the researchers to work together by sharing their contributions, resources, knowledge and findings by publishing here.</a:t>
            </a:r>
            <a:endParaRPr lang="en-GB" sz="1200" dirty="0" smtClean="0">
              <a:solidFill>
                <a:schemeClr val="bg1">
                  <a:lumMod val="75000"/>
                  <a:lumOff val="25000"/>
                </a:schemeClr>
              </a:solidFill>
              <a:latin typeface="Bahnschrift" panose="020B0502040204020203" pitchFamily="34"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4" y="0"/>
            <a:ext cx="1686094" cy="565744"/>
          </a:xfrm>
          <a:prstGeom prst="rect">
            <a:avLst/>
          </a:prstGeom>
        </p:spPr>
      </p:pic>
    </p:spTree>
    <p:extLst>
      <p:ext uri="{BB962C8B-B14F-4D97-AF65-F5344CB8AC3E}">
        <p14:creationId xmlns:p14="http://schemas.microsoft.com/office/powerpoint/2010/main" val="40105988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5"/>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1325" y="4580296"/>
            <a:ext cx="1188600" cy="244712"/>
          </a:xfrm>
          <a:prstGeom prst="rect">
            <a:avLst/>
          </a:prstGeom>
        </p:spPr>
      </p:pic>
      <p:sp>
        <p:nvSpPr>
          <p:cNvPr id="13" name="Google Shape;60;p14"/>
          <p:cNvSpPr txBox="1">
            <a:spLocks/>
          </p:cNvSpPr>
          <p:nvPr/>
        </p:nvSpPr>
        <p:spPr>
          <a:xfrm>
            <a:off x="1059125" y="310064"/>
            <a:ext cx="736782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000" b="1" dirty="0">
                <a:solidFill>
                  <a:schemeClr val="bg1"/>
                </a:solidFill>
                <a:latin typeface="Bahnschrift" panose="020B0502040204020203" pitchFamily="34" charset="0"/>
              </a:rPr>
              <a:t>World Data Driven Research Works</a:t>
            </a:r>
            <a:endParaRPr lang="en-GB" sz="3000" b="1" dirty="0">
              <a:solidFill>
                <a:schemeClr val="bg1"/>
              </a:solidFill>
              <a:latin typeface="Bahnschrift" panose="020B0502040204020203" pitchFamily="34"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14" y="0"/>
            <a:ext cx="1686094" cy="565744"/>
          </a:xfrm>
          <a:prstGeom prst="rect">
            <a:avLst/>
          </a:prstGeom>
        </p:spPr>
      </p:pic>
      <p:sp>
        <p:nvSpPr>
          <p:cNvPr id="8" name="Text Placeholder 7"/>
          <p:cNvSpPr>
            <a:spLocks noGrp="1"/>
          </p:cNvSpPr>
          <p:nvPr>
            <p:ph type="body" idx="1"/>
          </p:nvPr>
        </p:nvSpPr>
        <p:spPr/>
        <p:txBody>
          <a:bodyPr/>
          <a:lstStyle/>
          <a:p>
            <a:r>
              <a:rPr lang="en-GB" sz="1400" dirty="0">
                <a:solidFill>
                  <a:schemeClr val="bg2"/>
                </a:solidFill>
                <a:latin typeface="Bahnschrift" panose="020B0502040204020203" pitchFamily="34" charset="0"/>
              </a:rPr>
              <a:t>Oxford-based </a:t>
            </a:r>
            <a:r>
              <a:rPr lang="en-GB" sz="1400" dirty="0" err="1">
                <a:solidFill>
                  <a:schemeClr val="bg2"/>
                </a:solidFill>
                <a:latin typeface="Bahnschrift" panose="020B0502040204020203" pitchFamily="34" charset="0"/>
              </a:rPr>
              <a:t>Exscientia</a:t>
            </a:r>
            <a:r>
              <a:rPr lang="en-GB" sz="1400" dirty="0">
                <a:solidFill>
                  <a:schemeClr val="bg2"/>
                </a:solidFill>
                <a:latin typeface="Bahnschrift" panose="020B0502040204020203" pitchFamily="34" charset="0"/>
              </a:rPr>
              <a:t>, the first to put an AI-discovered drug into human trial, is trawling through 15,000 drugs held by the Scripps research institute, in </a:t>
            </a:r>
            <a:r>
              <a:rPr lang="en-GB" sz="1400" dirty="0" err="1">
                <a:solidFill>
                  <a:schemeClr val="bg2"/>
                </a:solidFill>
                <a:latin typeface="Bahnschrift" panose="020B0502040204020203" pitchFamily="34" charset="0"/>
              </a:rPr>
              <a:t>California.And</a:t>
            </a:r>
            <a:r>
              <a:rPr lang="en-GB" sz="1400" dirty="0">
                <a:solidFill>
                  <a:schemeClr val="bg2"/>
                </a:solidFill>
                <a:latin typeface="Bahnschrift" panose="020B0502040204020203" pitchFamily="34" charset="0"/>
              </a:rPr>
              <a:t> </a:t>
            </a:r>
            <a:r>
              <a:rPr lang="en-GB" sz="1400" dirty="0" err="1">
                <a:solidFill>
                  <a:schemeClr val="bg2"/>
                </a:solidFill>
                <a:latin typeface="Bahnschrift" panose="020B0502040204020203" pitchFamily="34" charset="0"/>
              </a:rPr>
              <a:t>Healx</a:t>
            </a:r>
            <a:r>
              <a:rPr lang="en-GB" sz="1400" dirty="0">
                <a:solidFill>
                  <a:schemeClr val="bg2"/>
                </a:solidFill>
                <a:latin typeface="Bahnschrift" panose="020B0502040204020203" pitchFamily="34" charset="0"/>
              </a:rPr>
              <a:t>, a Cambridge company set up by Viagra co-inventor Dr David Brown, has repurposed its AI system developed to find drugs for rare </a:t>
            </a:r>
            <a:r>
              <a:rPr lang="en-GB" sz="1400" dirty="0" smtClean="0">
                <a:solidFill>
                  <a:schemeClr val="bg2"/>
                </a:solidFill>
                <a:latin typeface="Bahnschrift" panose="020B0502040204020203" pitchFamily="34" charset="0"/>
              </a:rPr>
              <a:t>diseases.</a:t>
            </a:r>
          </a:p>
          <a:p>
            <a:pPr lvl="1"/>
            <a:r>
              <a:rPr lang="en-US" u="sng" dirty="0" smtClean="0">
                <a:solidFill>
                  <a:schemeClr val="bg2"/>
                </a:solidFill>
                <a:latin typeface="Bahnschrift" panose="020B0502040204020203" pitchFamily="34" charset="0"/>
                <a:hlinkClick r:id="rId4"/>
              </a:rPr>
              <a:t>https</a:t>
            </a:r>
            <a:r>
              <a:rPr lang="en-US" u="sng" dirty="0">
                <a:solidFill>
                  <a:schemeClr val="bg2"/>
                </a:solidFill>
                <a:latin typeface="Bahnschrift" panose="020B0502040204020203" pitchFamily="34" charset="0"/>
                <a:hlinkClick r:id="rId4"/>
              </a:rPr>
              <a:t>://</a:t>
            </a:r>
            <a:r>
              <a:rPr lang="en-US" u="sng" dirty="0" smtClean="0">
                <a:solidFill>
                  <a:schemeClr val="bg2"/>
                </a:solidFill>
                <a:latin typeface="Bahnschrift" panose="020B0502040204020203" pitchFamily="34" charset="0"/>
                <a:hlinkClick r:id="rId4"/>
              </a:rPr>
              <a:t>www.bbc.com/news/technology-52120747</a:t>
            </a:r>
            <a:endParaRPr lang="en-US" dirty="0">
              <a:solidFill>
                <a:schemeClr val="bg2"/>
              </a:solidFill>
              <a:latin typeface="Bahnschrift" panose="020B0502040204020203" pitchFamily="34" charset="0"/>
            </a:endParaRPr>
          </a:p>
          <a:p>
            <a:r>
              <a:rPr lang="en-GB" sz="1400" dirty="0">
                <a:solidFill>
                  <a:schemeClr val="bg2"/>
                </a:solidFill>
                <a:latin typeface="Bahnschrift" panose="020B0502040204020203" pitchFamily="34" charset="0"/>
              </a:rPr>
              <a:t>Taiwan used data and a robust pandemic plan created after the 2003 SARS outbreak to minimize the virus’ impact on its land. </a:t>
            </a:r>
            <a:endParaRPr lang="en-GB" sz="1400" dirty="0" smtClean="0">
              <a:solidFill>
                <a:schemeClr val="bg2"/>
              </a:solidFill>
              <a:latin typeface="Bahnschrift" panose="020B0502040204020203" pitchFamily="34" charset="0"/>
            </a:endParaRPr>
          </a:p>
          <a:p>
            <a:pPr lvl="1"/>
            <a:r>
              <a:rPr lang="en-US" u="sng" dirty="0">
                <a:solidFill>
                  <a:schemeClr val="bg2"/>
                </a:solidFill>
                <a:latin typeface="Bahnschrift" panose="020B0502040204020203" pitchFamily="34" charset="0"/>
                <a:hlinkClick r:id="rId5"/>
              </a:rPr>
              <a:t>https://www.forbes.com/sites/bernardmarr/2020/04/09/the-vital-role-of-big-data-in-the-fight-against-coronavirus/#</a:t>
            </a:r>
            <a:r>
              <a:rPr lang="en-US" u="sng" dirty="0" smtClean="0">
                <a:solidFill>
                  <a:schemeClr val="bg2"/>
                </a:solidFill>
                <a:latin typeface="Bahnschrift" panose="020B0502040204020203" pitchFamily="34" charset="0"/>
                <a:hlinkClick r:id="rId5"/>
              </a:rPr>
              <a:t>645c47d43806</a:t>
            </a:r>
            <a:endParaRPr lang="en-US" u="sng" dirty="0" smtClean="0">
              <a:solidFill>
                <a:schemeClr val="bg2"/>
              </a:solidFill>
              <a:latin typeface="Bahnschrift" panose="020B0502040204020203" pitchFamily="34" charset="0"/>
            </a:endParaRPr>
          </a:p>
          <a:p>
            <a:r>
              <a:rPr lang="en-GB" sz="1400" dirty="0">
                <a:solidFill>
                  <a:schemeClr val="bg2"/>
                </a:solidFill>
                <a:latin typeface="Bahnschrift" panose="020B0502040204020203" pitchFamily="34" charset="0"/>
              </a:rPr>
              <a:t>Bangladesh pandemic will end on 15 </a:t>
            </a:r>
            <a:r>
              <a:rPr lang="en-GB" sz="1400" dirty="0" err="1">
                <a:solidFill>
                  <a:schemeClr val="bg2"/>
                </a:solidFill>
                <a:latin typeface="Bahnschrift" panose="020B0502040204020203" pitchFamily="34" charset="0"/>
              </a:rPr>
              <a:t>july</a:t>
            </a:r>
            <a:r>
              <a:rPr lang="en-GB" sz="1400" dirty="0">
                <a:solidFill>
                  <a:schemeClr val="bg2"/>
                </a:solidFill>
                <a:latin typeface="Bahnschrift" panose="020B0502040204020203" pitchFamily="34" charset="0"/>
              </a:rPr>
              <a:t> 2020 ,data driven research by a team of Singapore University of Technology. </a:t>
            </a:r>
            <a:endParaRPr lang="en-GB" sz="1400" dirty="0" smtClean="0">
              <a:solidFill>
                <a:schemeClr val="bg2"/>
              </a:solidFill>
              <a:latin typeface="Bahnschrift" panose="020B0502040204020203" pitchFamily="34" charset="0"/>
            </a:endParaRPr>
          </a:p>
          <a:p>
            <a:pPr lvl="1"/>
            <a:r>
              <a:rPr lang="en-US" u="sng" dirty="0">
                <a:solidFill>
                  <a:schemeClr val="bg2"/>
                </a:solidFill>
                <a:latin typeface="Bahnschrift" panose="020B0502040204020203" pitchFamily="34" charset="0"/>
                <a:hlinkClick r:id="rId6"/>
              </a:rPr>
              <a:t>https://www.altaveu.com/documents/covid19predictionpaper20200426.pdf</a:t>
            </a:r>
            <a:endParaRPr lang="en-GB" u="sng" dirty="0" smtClean="0">
              <a:solidFill>
                <a:schemeClr val="bg2"/>
              </a:solidFill>
              <a:latin typeface="Bahnschrift" panose="020B0502040204020203" pitchFamily="34" charset="0"/>
            </a:endParaRPr>
          </a:p>
        </p:txBody>
      </p:sp>
    </p:spTree>
    <p:extLst>
      <p:ext uri="{BB962C8B-B14F-4D97-AF65-F5344CB8AC3E}">
        <p14:creationId xmlns:p14="http://schemas.microsoft.com/office/powerpoint/2010/main" val="12310026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5"/>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1325" y="4580296"/>
            <a:ext cx="1188600" cy="244712"/>
          </a:xfrm>
          <a:prstGeom prst="rect">
            <a:avLst/>
          </a:prstGeom>
        </p:spPr>
      </p:pic>
      <p:sp>
        <p:nvSpPr>
          <p:cNvPr id="13" name="Google Shape;60;p14"/>
          <p:cNvSpPr txBox="1">
            <a:spLocks/>
          </p:cNvSpPr>
          <p:nvPr/>
        </p:nvSpPr>
        <p:spPr>
          <a:xfrm>
            <a:off x="1059125" y="310064"/>
            <a:ext cx="736782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3000" b="1" dirty="0">
                <a:solidFill>
                  <a:schemeClr val="bg1"/>
                </a:solidFill>
                <a:latin typeface="Bahnschrift" panose="020B0502040204020203" pitchFamily="34" charset="0"/>
              </a:rPr>
              <a:t>World Data Driven Research Works</a:t>
            </a:r>
            <a:endParaRPr lang="en-GB" sz="3000" b="1" dirty="0">
              <a:solidFill>
                <a:schemeClr val="bg1"/>
              </a:solidFill>
              <a:latin typeface="Bahnschrift" panose="020B0502040204020203" pitchFamily="34"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14" y="0"/>
            <a:ext cx="1686094" cy="565744"/>
          </a:xfrm>
          <a:prstGeom prst="rect">
            <a:avLst/>
          </a:prstGeom>
        </p:spPr>
      </p:pic>
      <p:sp>
        <p:nvSpPr>
          <p:cNvPr id="8" name="Text Placeholder 7"/>
          <p:cNvSpPr>
            <a:spLocks noGrp="1"/>
          </p:cNvSpPr>
          <p:nvPr>
            <p:ph type="body" idx="1"/>
          </p:nvPr>
        </p:nvSpPr>
        <p:spPr/>
        <p:txBody>
          <a:bodyPr/>
          <a:lstStyle/>
          <a:p>
            <a:r>
              <a:rPr lang="en-GB" sz="1400" dirty="0">
                <a:solidFill>
                  <a:schemeClr val="bg2"/>
                </a:solidFill>
                <a:latin typeface="Bahnschrift" panose="020B0502040204020203" pitchFamily="34" charset="0"/>
              </a:rPr>
              <a:t>More than 96% of the population will get affected by covid-19 and transmit it without developing serious symptoms</a:t>
            </a:r>
            <a:r>
              <a:rPr lang="en-GB" sz="1400" dirty="0" smtClean="0">
                <a:solidFill>
                  <a:schemeClr val="bg2"/>
                </a:solidFill>
                <a:latin typeface="Bahnschrift" panose="020B0502040204020203" pitchFamily="34" charset="0"/>
              </a:rPr>
              <a:t>.</a:t>
            </a:r>
          </a:p>
          <a:p>
            <a:pPr lvl="1"/>
            <a:r>
              <a:rPr lang="en-US" u="sng" dirty="0">
                <a:solidFill>
                  <a:schemeClr val="bg2"/>
                </a:solidFill>
                <a:latin typeface="Bahnschrift" panose="020B0502040204020203" pitchFamily="34" charset="0"/>
                <a:hlinkClick r:id="rId4"/>
              </a:rPr>
              <a:t>https://medium.com/@</a:t>
            </a:r>
            <a:r>
              <a:rPr lang="en-US" u="sng" dirty="0" smtClean="0">
                <a:solidFill>
                  <a:schemeClr val="bg2"/>
                </a:solidFill>
                <a:latin typeface="Bahnschrift" panose="020B0502040204020203" pitchFamily="34" charset="0"/>
                <a:hlinkClick r:id="rId4"/>
              </a:rPr>
              <a:t>ali_razavian/covid-19-from-a-data-scientists-perspective-95bd4e84843b</a:t>
            </a:r>
            <a:endParaRPr lang="en-US" u="sng" dirty="0" smtClean="0">
              <a:solidFill>
                <a:schemeClr val="bg2"/>
              </a:solidFill>
              <a:latin typeface="Bahnschrift" panose="020B0502040204020203" pitchFamily="34" charset="0"/>
            </a:endParaRPr>
          </a:p>
          <a:p>
            <a:r>
              <a:rPr lang="en-GB" sz="1400" dirty="0" smtClean="0">
                <a:solidFill>
                  <a:schemeClr val="bg2"/>
                </a:solidFill>
                <a:latin typeface="Bahnschrift" panose="020B0502040204020203" pitchFamily="34" charset="0"/>
              </a:rPr>
              <a:t>Which </a:t>
            </a:r>
            <a:r>
              <a:rPr lang="en-GB" sz="1400" dirty="0">
                <a:solidFill>
                  <a:schemeClr val="bg2"/>
                </a:solidFill>
                <a:latin typeface="Bahnschrift" panose="020B0502040204020203" pitchFamily="34" charset="0"/>
              </a:rPr>
              <a:t>Countries React Similar to COVID-19? Machine Learning provides the </a:t>
            </a:r>
            <a:r>
              <a:rPr lang="en-GB" sz="1400" dirty="0" smtClean="0">
                <a:solidFill>
                  <a:schemeClr val="bg2"/>
                </a:solidFill>
                <a:latin typeface="Bahnschrift" panose="020B0502040204020203" pitchFamily="34" charset="0"/>
              </a:rPr>
              <a:t>Answer</a:t>
            </a:r>
          </a:p>
          <a:p>
            <a:pPr lvl="1"/>
            <a:r>
              <a:rPr lang="en-US" u="sng" dirty="0" smtClean="0">
                <a:solidFill>
                  <a:schemeClr val="bg2"/>
                </a:solidFill>
                <a:latin typeface="Bahnschrift" panose="020B0502040204020203" pitchFamily="34" charset="0"/>
                <a:hlinkClick r:id="rId5"/>
              </a:rPr>
              <a:t>https</a:t>
            </a:r>
            <a:r>
              <a:rPr lang="en-US" u="sng" dirty="0">
                <a:solidFill>
                  <a:schemeClr val="bg2"/>
                </a:solidFill>
                <a:latin typeface="Bahnschrift" panose="020B0502040204020203" pitchFamily="34" charset="0"/>
                <a:hlinkClick r:id="rId5"/>
              </a:rPr>
              <a:t>://towardsdatascience.com/which-countries-react-similar-to-covid-19-machine-learning-provides-the-answer-5971ec2f6f31</a:t>
            </a:r>
            <a:endParaRPr lang="en-US" dirty="0">
              <a:solidFill>
                <a:schemeClr val="bg2"/>
              </a:solidFill>
              <a:latin typeface="Bahnschrift" panose="020B0502040204020203" pitchFamily="34" charset="0"/>
            </a:endParaRPr>
          </a:p>
          <a:p>
            <a:r>
              <a:rPr lang="en-GB" sz="1400" dirty="0" smtClean="0">
                <a:solidFill>
                  <a:schemeClr val="bg2"/>
                </a:solidFill>
                <a:latin typeface="Bahnschrift" panose="020B0502040204020203" pitchFamily="34" charset="0"/>
              </a:rPr>
              <a:t>When </a:t>
            </a:r>
            <a:r>
              <a:rPr lang="en-GB" sz="1400" dirty="0">
                <a:solidFill>
                  <a:schemeClr val="bg2"/>
                </a:solidFill>
                <a:latin typeface="Bahnschrift" panose="020B0502040204020203" pitchFamily="34" charset="0"/>
              </a:rPr>
              <a:t>would COVID19 be over from a data science perspective and what’s the fatality rate</a:t>
            </a:r>
            <a:r>
              <a:rPr lang="en-GB" sz="1400" dirty="0" smtClean="0">
                <a:solidFill>
                  <a:schemeClr val="bg2"/>
                </a:solidFill>
                <a:latin typeface="Bahnschrift" panose="020B0502040204020203" pitchFamily="34" charset="0"/>
              </a:rPr>
              <a:t>?</a:t>
            </a:r>
          </a:p>
          <a:p>
            <a:pPr lvl="1"/>
            <a:r>
              <a:rPr lang="en-US" u="sng" dirty="0">
                <a:solidFill>
                  <a:schemeClr val="bg2"/>
                </a:solidFill>
                <a:latin typeface="Bahnschrift" panose="020B0502040204020203" pitchFamily="34" charset="0"/>
                <a:hlinkClick r:id="rId4"/>
              </a:rPr>
              <a:t>https://medium.com/@ali_razavian/covid-19-from-a-data-scientists-perspective-95bd4e84843b</a:t>
            </a:r>
            <a:endParaRPr lang="en-GB" u="sng" dirty="0" smtClean="0">
              <a:solidFill>
                <a:schemeClr val="bg2"/>
              </a:solidFill>
              <a:latin typeface="Bahnschrift" panose="020B0502040204020203" pitchFamily="34" charset="0"/>
            </a:endParaRPr>
          </a:p>
        </p:txBody>
      </p:sp>
    </p:spTree>
    <p:extLst>
      <p:ext uri="{BB962C8B-B14F-4D97-AF65-F5344CB8AC3E}">
        <p14:creationId xmlns:p14="http://schemas.microsoft.com/office/powerpoint/2010/main" val="3690655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smtClean="0">
                <a:solidFill>
                  <a:schemeClr val="bg1"/>
                </a:solidFill>
                <a:latin typeface="Bahnschrift" panose="020B0502040204020203" pitchFamily="34" charset="0"/>
              </a:rPr>
              <a:t>Features of BengalHUB</a:t>
            </a:r>
            <a:endParaRPr sz="3000" b="1" dirty="0">
              <a:solidFill>
                <a:schemeClr val="bg1"/>
              </a:solidFill>
              <a:latin typeface="Bahnschrift" panose="020B0502040204020203" pitchFamily="34" charset="0"/>
            </a:endParaRPr>
          </a:p>
        </p:txBody>
      </p:sp>
      <p:sp>
        <p:nvSpPr>
          <p:cNvPr id="4" name="Right Triangle 3"/>
          <p:cNvSpPr/>
          <p:nvPr/>
        </p:nvSpPr>
        <p:spPr>
          <a:xfrm flipH="1" flipV="1">
            <a:off x="8188036" y="0"/>
            <a:ext cx="955964" cy="905489"/>
          </a:xfrm>
          <a:prstGeom prst="rtTriangle">
            <a:avLst/>
          </a:prstGeom>
          <a:solidFill>
            <a:srgbClr val="33C5F3"/>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p:cNvSpPr/>
          <p:nvPr/>
        </p:nvSpPr>
        <p:spPr>
          <a:xfrm>
            <a:off x="0" y="4257900"/>
            <a:ext cx="977611" cy="885600"/>
          </a:xfrm>
          <a:prstGeom prst="rtTriangle">
            <a:avLst/>
          </a:prstGeom>
          <a:solidFill>
            <a:srgbClr val="33C5F3"/>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1325" y="4580296"/>
            <a:ext cx="1188600" cy="24471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4" y="0"/>
            <a:ext cx="1686094" cy="565744"/>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7230" y="1017725"/>
            <a:ext cx="4759094" cy="3921478"/>
          </a:xfrm>
          <a:prstGeom prst="rect">
            <a:avLst/>
          </a:prstGeom>
        </p:spPr>
      </p:pic>
      <p:sp>
        <p:nvSpPr>
          <p:cNvPr id="12" name="Rounded Rectangle 11"/>
          <p:cNvSpPr/>
          <p:nvPr/>
        </p:nvSpPr>
        <p:spPr>
          <a:xfrm>
            <a:off x="311699" y="1224896"/>
            <a:ext cx="3706305" cy="3222114"/>
          </a:xfrm>
          <a:prstGeom prst="roundRect">
            <a:avLst/>
          </a:prstGeom>
          <a:solidFill>
            <a:schemeClr val="tx1"/>
          </a:solidFill>
          <a:ln>
            <a:solidFill>
              <a:srgbClr val="2093B5"/>
            </a:solidFill>
            <a:prstDash val="dash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272515" y="1356403"/>
            <a:ext cx="3845925" cy="3323987"/>
          </a:xfrm>
          <a:prstGeom prst="rect">
            <a:avLst/>
          </a:prstGeom>
          <a:noFill/>
        </p:spPr>
        <p:txBody>
          <a:bodyPr wrap="none" lIns="91440" tIns="45720" rIns="91440" bIns="45720">
            <a:spAutoFit/>
          </a:bodyPr>
          <a:lstStyle/>
          <a:p>
            <a:pPr marL="171450" indent="-171450" algn="just">
              <a:lnSpc>
                <a:spcPct val="150000"/>
              </a:lnSpc>
              <a:buClr>
                <a:srgbClr val="175F76"/>
              </a:buClr>
              <a:buFont typeface="Arial" panose="020B0604020202020204" pitchFamily="34" charset="0"/>
              <a:buChar char="•"/>
            </a:pPr>
            <a:r>
              <a:rPr lang="en-GB" b="1" dirty="0">
                <a:ln w="0"/>
                <a:solidFill>
                  <a:srgbClr val="2990C2"/>
                </a:solidFill>
                <a:effectLst>
                  <a:outerShdw blurRad="38100" dist="19050" dir="2700000" algn="tl" rotWithShape="0">
                    <a:schemeClr val="dk1">
                      <a:alpha val="40000"/>
                    </a:schemeClr>
                  </a:outerShdw>
                </a:effectLst>
                <a:latin typeface="Bahnschrift" panose="020B0502040204020203" pitchFamily="34" charset="0"/>
              </a:rPr>
              <a:t>Research on </a:t>
            </a:r>
            <a:r>
              <a:rPr lang="en-GB" b="1" dirty="0" smtClean="0">
                <a:ln w="0"/>
                <a:solidFill>
                  <a:srgbClr val="2990C2"/>
                </a:solidFill>
                <a:effectLst>
                  <a:outerShdw blurRad="38100" dist="19050" dir="2700000" algn="tl" rotWithShape="0">
                    <a:schemeClr val="dk1">
                      <a:alpha val="40000"/>
                    </a:schemeClr>
                  </a:outerShdw>
                </a:effectLst>
                <a:latin typeface="Bahnschrift" panose="020B0502040204020203" pitchFamily="34" charset="0"/>
              </a:rPr>
              <a:t>Covid-19</a:t>
            </a:r>
            <a:r>
              <a:rPr lang="en-US" b="1" cap="none" spc="0" dirty="0" smtClean="0">
                <a:ln w="0"/>
                <a:solidFill>
                  <a:srgbClr val="2990C2"/>
                </a:solidFill>
                <a:effectLst>
                  <a:outerShdw blurRad="38100" dist="19050" dir="2700000" algn="tl" rotWithShape="0">
                    <a:schemeClr val="dk1">
                      <a:alpha val="40000"/>
                    </a:schemeClr>
                  </a:outerShdw>
                </a:effectLst>
                <a:latin typeface="Bahnschrift" panose="020B0502040204020203" pitchFamily="34" charset="0"/>
              </a:rPr>
              <a:t>.</a:t>
            </a:r>
            <a:endParaRPr lang="en-US" b="1" cap="none" spc="0" dirty="0" smtClean="0">
              <a:ln w="0"/>
              <a:solidFill>
                <a:srgbClr val="2990C2"/>
              </a:solidFill>
              <a:effectLst>
                <a:outerShdw blurRad="38100" dist="19050" dir="2700000" algn="tl" rotWithShape="0">
                  <a:schemeClr val="dk1">
                    <a:alpha val="40000"/>
                  </a:schemeClr>
                </a:outerShdw>
              </a:effectLst>
              <a:latin typeface="Bahnschrift" panose="020B0502040204020203" pitchFamily="34" charset="0"/>
            </a:endParaRPr>
          </a:p>
          <a:p>
            <a:pPr marL="171450" indent="-171450" algn="just">
              <a:lnSpc>
                <a:spcPct val="150000"/>
              </a:lnSpc>
              <a:buClr>
                <a:srgbClr val="175F76"/>
              </a:buClr>
              <a:buFont typeface="Arial" panose="020B0604020202020204" pitchFamily="34" charset="0"/>
              <a:buChar char="•"/>
            </a:pPr>
            <a:r>
              <a:rPr lang="en-US" b="1" dirty="0">
                <a:ln w="0"/>
                <a:solidFill>
                  <a:srgbClr val="2990C2"/>
                </a:solidFill>
                <a:effectLst>
                  <a:outerShdw blurRad="38100" dist="19050" dir="2700000" algn="tl" rotWithShape="0">
                    <a:schemeClr val="dk1">
                      <a:alpha val="40000"/>
                    </a:schemeClr>
                  </a:outerShdw>
                </a:effectLst>
                <a:latin typeface="Bahnschrift" panose="020B0502040204020203" pitchFamily="34" charset="0"/>
              </a:rPr>
              <a:t>Archive of Data Analytics</a:t>
            </a:r>
            <a:r>
              <a:rPr lang="en-GB" b="1" dirty="0" smtClean="0">
                <a:ln w="0"/>
                <a:solidFill>
                  <a:srgbClr val="2990C2"/>
                </a:solidFill>
                <a:effectLst>
                  <a:outerShdw blurRad="38100" dist="19050" dir="2700000" algn="tl" rotWithShape="0">
                    <a:schemeClr val="dk1">
                      <a:alpha val="40000"/>
                    </a:schemeClr>
                  </a:outerShdw>
                </a:effectLst>
                <a:latin typeface="Bahnschrift" panose="020B0502040204020203" pitchFamily="34" charset="0"/>
              </a:rPr>
              <a:t>.</a:t>
            </a:r>
            <a:endParaRPr lang="en-GB" b="1" dirty="0" smtClean="0">
              <a:ln w="0"/>
              <a:solidFill>
                <a:srgbClr val="2990C2"/>
              </a:solidFill>
              <a:effectLst>
                <a:outerShdw blurRad="38100" dist="19050" dir="2700000" algn="tl" rotWithShape="0">
                  <a:schemeClr val="dk1">
                    <a:alpha val="40000"/>
                  </a:schemeClr>
                </a:outerShdw>
              </a:effectLst>
              <a:latin typeface="Bahnschrift" panose="020B0502040204020203" pitchFamily="34" charset="0"/>
            </a:endParaRPr>
          </a:p>
          <a:p>
            <a:pPr marL="171450" indent="-171450" algn="just">
              <a:lnSpc>
                <a:spcPct val="150000"/>
              </a:lnSpc>
              <a:buClr>
                <a:srgbClr val="175F76"/>
              </a:buClr>
              <a:buFont typeface="Arial" panose="020B0604020202020204" pitchFamily="34" charset="0"/>
              <a:buChar char="•"/>
            </a:pPr>
            <a:r>
              <a:rPr lang="en-GB" b="1" dirty="0" smtClean="0">
                <a:ln w="0"/>
                <a:solidFill>
                  <a:srgbClr val="2990C2"/>
                </a:solidFill>
                <a:effectLst>
                  <a:outerShdw blurRad="38100" dist="19050" dir="2700000" algn="tl" rotWithShape="0">
                    <a:schemeClr val="dk1">
                      <a:alpha val="40000"/>
                    </a:schemeClr>
                  </a:outerShdw>
                </a:effectLst>
                <a:latin typeface="Bahnschrift" panose="020B0502040204020203" pitchFamily="34" charset="0"/>
              </a:rPr>
              <a:t>A Platform to Connect Researchers.</a:t>
            </a:r>
          </a:p>
          <a:p>
            <a:pPr marL="171450" indent="-171450" algn="just">
              <a:lnSpc>
                <a:spcPct val="150000"/>
              </a:lnSpc>
              <a:buClr>
                <a:srgbClr val="175F76"/>
              </a:buClr>
              <a:buFont typeface="Arial" panose="020B0604020202020204" pitchFamily="34" charset="0"/>
              <a:buChar char="•"/>
            </a:pPr>
            <a:r>
              <a:rPr lang="en-GB" b="1" dirty="0" smtClean="0">
                <a:ln w="0"/>
                <a:solidFill>
                  <a:srgbClr val="2990C2"/>
                </a:solidFill>
                <a:effectLst>
                  <a:outerShdw blurRad="38100" dist="19050" dir="2700000" algn="tl" rotWithShape="0">
                    <a:schemeClr val="dk1">
                      <a:alpha val="40000"/>
                    </a:schemeClr>
                  </a:outerShdw>
                </a:effectLst>
                <a:latin typeface="Bahnschrift" panose="020B0502040204020203" pitchFamily="34" charset="0"/>
              </a:rPr>
              <a:t>Researchers can share their research work.</a:t>
            </a:r>
          </a:p>
          <a:p>
            <a:pPr marL="171450" indent="-171450" algn="just">
              <a:lnSpc>
                <a:spcPct val="150000"/>
              </a:lnSpc>
              <a:buClr>
                <a:srgbClr val="175F76"/>
              </a:buClr>
              <a:buFont typeface="Arial" panose="020B0604020202020204" pitchFamily="34" charset="0"/>
              <a:buChar char="•"/>
            </a:pPr>
            <a:r>
              <a:rPr lang="en-GB" b="1" dirty="0" smtClean="0">
                <a:ln w="0"/>
                <a:solidFill>
                  <a:srgbClr val="2990C2"/>
                </a:solidFill>
                <a:effectLst>
                  <a:outerShdw blurRad="38100" dist="19050" dir="2700000" algn="tl" rotWithShape="0">
                    <a:schemeClr val="dk1">
                      <a:alpha val="40000"/>
                    </a:schemeClr>
                  </a:outerShdw>
                </a:effectLst>
                <a:latin typeface="Bahnschrift" panose="020B0502040204020203" pitchFamily="34" charset="0"/>
              </a:rPr>
              <a:t>Research guideline.</a:t>
            </a:r>
          </a:p>
          <a:p>
            <a:pPr marL="171450" indent="-171450" algn="just">
              <a:lnSpc>
                <a:spcPct val="150000"/>
              </a:lnSpc>
              <a:buClr>
                <a:srgbClr val="175F76"/>
              </a:buClr>
              <a:buFont typeface="Arial" panose="020B0604020202020204" pitchFamily="34" charset="0"/>
              <a:buChar char="•"/>
            </a:pPr>
            <a:r>
              <a:rPr lang="en-GB" b="1" dirty="0" smtClean="0">
                <a:ln w="0"/>
                <a:solidFill>
                  <a:srgbClr val="2990C2"/>
                </a:solidFill>
                <a:effectLst>
                  <a:outerShdw blurRad="38100" dist="19050" dir="2700000" algn="tl" rotWithShape="0">
                    <a:schemeClr val="dk1">
                      <a:alpha val="40000"/>
                    </a:schemeClr>
                  </a:outerShdw>
                </a:effectLst>
                <a:latin typeface="Bahnschrift" panose="020B0502040204020203" pitchFamily="34" charset="0"/>
              </a:rPr>
              <a:t>Easily Accessible Data warehouse.</a:t>
            </a:r>
          </a:p>
          <a:p>
            <a:pPr marL="171450" indent="-171450" algn="just">
              <a:lnSpc>
                <a:spcPct val="150000"/>
              </a:lnSpc>
              <a:buClr>
                <a:srgbClr val="175F76"/>
              </a:buClr>
              <a:buFont typeface="Arial" panose="020B0604020202020204" pitchFamily="34" charset="0"/>
              <a:buChar char="•"/>
            </a:pPr>
            <a:r>
              <a:rPr lang="en-GB" b="1" dirty="0" smtClean="0">
                <a:ln w="0"/>
                <a:solidFill>
                  <a:srgbClr val="2990C2"/>
                </a:solidFill>
                <a:effectLst>
                  <a:outerShdw blurRad="38100" dist="19050" dir="2700000" algn="tl" rotWithShape="0">
                    <a:schemeClr val="dk1">
                      <a:alpha val="40000"/>
                    </a:schemeClr>
                  </a:outerShdw>
                </a:effectLst>
                <a:latin typeface="Bahnschrift" panose="020B0502040204020203" pitchFamily="34" charset="0"/>
              </a:rPr>
              <a:t>Contribution from every sector.</a:t>
            </a:r>
          </a:p>
          <a:p>
            <a:pPr marL="171450" indent="-171450" algn="just">
              <a:lnSpc>
                <a:spcPct val="150000"/>
              </a:lnSpc>
              <a:buClr>
                <a:srgbClr val="175F76"/>
              </a:buClr>
              <a:buFont typeface="Arial" panose="020B0604020202020204" pitchFamily="34" charset="0"/>
              <a:buChar char="•"/>
            </a:pPr>
            <a:r>
              <a:rPr lang="en-GB" b="1" dirty="0" smtClean="0">
                <a:ln w="0"/>
                <a:solidFill>
                  <a:srgbClr val="2990C2"/>
                </a:solidFill>
                <a:effectLst>
                  <a:outerShdw blurRad="38100" dist="19050" dir="2700000" algn="tl" rotWithShape="0">
                    <a:schemeClr val="dk1">
                      <a:alpha val="40000"/>
                    </a:schemeClr>
                  </a:outerShdw>
                </a:effectLst>
                <a:latin typeface="Bahnschrift" panose="020B0502040204020203" pitchFamily="34" charset="0"/>
              </a:rPr>
              <a:t>Support for the companies looking for </a:t>
            </a:r>
          </a:p>
          <a:p>
            <a:pPr algn="just">
              <a:lnSpc>
                <a:spcPct val="150000"/>
              </a:lnSpc>
              <a:buClr>
                <a:srgbClr val="175F76"/>
              </a:buClr>
            </a:pPr>
            <a:r>
              <a:rPr lang="en-GB" b="1" dirty="0">
                <a:ln w="0"/>
                <a:solidFill>
                  <a:srgbClr val="2990C2"/>
                </a:solidFill>
                <a:effectLst>
                  <a:outerShdw blurRad="38100" dist="19050" dir="2700000" algn="tl" rotWithShape="0">
                    <a:schemeClr val="dk1">
                      <a:alpha val="40000"/>
                    </a:schemeClr>
                  </a:outerShdw>
                </a:effectLst>
                <a:latin typeface="Bahnschrift" panose="020B0502040204020203" pitchFamily="34" charset="0"/>
              </a:rPr>
              <a:t> </a:t>
            </a:r>
            <a:r>
              <a:rPr lang="en-GB" b="1" dirty="0" smtClean="0">
                <a:ln w="0"/>
                <a:solidFill>
                  <a:srgbClr val="2990C2"/>
                </a:solidFill>
                <a:effectLst>
                  <a:outerShdw blurRad="38100" dist="19050" dir="2700000" algn="tl" rotWithShape="0">
                    <a:schemeClr val="dk1">
                      <a:alpha val="40000"/>
                    </a:schemeClr>
                  </a:outerShdw>
                </a:effectLst>
                <a:latin typeface="Bahnschrift" panose="020B0502040204020203" pitchFamily="34" charset="0"/>
              </a:rPr>
              <a:t>    data scientists.</a:t>
            </a:r>
          </a:p>
          <a:p>
            <a:pPr marL="171450" indent="-171450" algn="just">
              <a:lnSpc>
                <a:spcPct val="150000"/>
              </a:lnSpc>
              <a:buClr>
                <a:srgbClr val="175F76"/>
              </a:buClr>
              <a:buFont typeface="Arial" panose="020B0604020202020204" pitchFamily="34" charset="0"/>
              <a:buChar char="•"/>
            </a:pPr>
            <a:endParaRPr lang="en-GB" b="1" dirty="0" smtClean="0">
              <a:ln w="0"/>
              <a:solidFill>
                <a:srgbClr val="2990C2"/>
              </a:solidFill>
              <a:effectLst>
                <a:outerShdw blurRad="38100" dist="19050" dir="2700000" algn="tl" rotWithShape="0">
                  <a:schemeClr val="dk1">
                    <a:alpha val="40000"/>
                  </a:schemeClr>
                </a:outerShdw>
              </a:effectLst>
              <a:latin typeface="Bahnschrift" panose="020B0502040204020203"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686</TotalTime>
  <Words>1130</Words>
  <Application>Microsoft Office PowerPoint</Application>
  <PresentationFormat>On-screen Show (16:9)</PresentationFormat>
  <Paragraphs>184</Paragraphs>
  <Slides>31</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Bahnschrift</vt:lpstr>
      <vt:lpstr>Simple Dark</vt:lpstr>
      <vt:lpstr>PowerPoint Presentation</vt:lpstr>
      <vt:lpstr>PowerPoint Presentation</vt:lpstr>
      <vt:lpstr>PowerPoint Presentation</vt:lpstr>
      <vt:lpstr>PowerPoint Presentation</vt:lpstr>
      <vt:lpstr>Why do we need BengalHUB?</vt:lpstr>
      <vt:lpstr>Why do we need BengalHUB?</vt:lpstr>
      <vt:lpstr>PowerPoint Presentation</vt:lpstr>
      <vt:lpstr>PowerPoint Presentation</vt:lpstr>
      <vt:lpstr>Features of BengalHUB</vt:lpstr>
      <vt:lpstr>Features of BengalHUB</vt:lpstr>
      <vt:lpstr>Feature</vt:lpstr>
      <vt:lpstr>  Outdoor Disinfection (spray) </vt:lpstr>
      <vt:lpstr>Indoor disinfection (UVC light)</vt:lpstr>
      <vt:lpstr>Consulting With Doctor or Nurse Via Video call</vt:lpstr>
      <vt:lpstr>Giving Medicine and Food to the patient</vt:lpstr>
      <vt:lpstr>Benefits of Using  NIGHTINGALE </vt:lpstr>
      <vt:lpstr>Solution in Detailes</vt:lpstr>
      <vt:lpstr>Team Experience in Robotics </vt:lpstr>
      <vt:lpstr>Team Experience in Robotics </vt:lpstr>
      <vt:lpstr>University Rover Challenge (URC) 2017</vt:lpstr>
      <vt:lpstr>Champion in Hackathon 16</vt:lpstr>
      <vt:lpstr>Grenade Disposal Robot for BOF</vt:lpstr>
      <vt:lpstr>Market Scenario</vt:lpstr>
      <vt:lpstr>Marketing Opportunities</vt:lpstr>
      <vt:lpstr>Marketing Opportunities</vt:lpstr>
      <vt:lpstr>Development process of the solution</vt:lpstr>
      <vt:lpstr>Future Developments</vt:lpstr>
      <vt:lpstr>Other Scope</vt:lpstr>
      <vt:lpstr>Team Profile</vt:lpstr>
      <vt:lpstr>Our Clients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Sakif</dc:creator>
  <cp:lastModifiedBy>Sayed Rizban Hussain</cp:lastModifiedBy>
  <cp:revision>86</cp:revision>
  <dcterms:modified xsi:type="dcterms:W3CDTF">2020-04-29T23:32:55Z</dcterms:modified>
</cp:coreProperties>
</file>